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28" autoAdjust="0"/>
    <p:restoredTop sz="95709" autoAdjust="0"/>
  </p:normalViewPr>
  <p:slideViewPr>
    <p:cSldViewPr>
      <p:cViewPr>
        <p:scale>
          <a:sx n="110" d="100"/>
          <a:sy n="110" d="100"/>
        </p:scale>
        <p:origin x="39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842113778961344E-2"/>
          <c:y val="4.7619310192715945E-2"/>
          <c:w val="0.70296261359226364"/>
          <c:h val="0.81616145129717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 (февраль)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3.3908636516370863E-3"/>
                  <c:y val="5.60227178737832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-1.6954318258185432E-3"/>
                  <c:y val="5.60227178737834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985751030242E-3"/>
                  <c:y val="5.602161506437650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5.7577458575721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1219</c:v>
                </c:pt>
                <c:pt idx="1">
                  <c:v>250</c:v>
                </c:pt>
                <c:pt idx="2">
                  <c:v>119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(февраль)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3.390863651637086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946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8.4034076810675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254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0"/>
                  <c:y val="5.60227178737834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83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946</c:v>
                </c:pt>
                <c:pt idx="1">
                  <c:v>254</c:v>
                </c:pt>
                <c:pt idx="2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1110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167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81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1110</c:v>
                </c:pt>
                <c:pt idx="1">
                  <c:v>167</c:v>
                </c:pt>
                <c:pt idx="2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03.03.2025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03.03.2025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03.03.2025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03.03.2025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03.03.2025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03.03.2025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03.03.2025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03.03.2025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03.03.2025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03.03.2025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03.03.2025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03.03.2025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03.03.2025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феврал</a:t>
            </a:r>
            <a:r>
              <a:rPr lang="ru-RU" sz="2000" b="1" dirty="0" smtClean="0">
                <a:latin typeface="Sylfaen" pitchFamily="18" charset="0"/>
              </a:rPr>
              <a:t>е </a:t>
            </a:r>
            <a:r>
              <a:rPr lang="ru-RU" sz="2000" b="1" dirty="0" smtClean="0">
                <a:latin typeface="Sylfaen" pitchFamily="18" charset="0"/>
              </a:rPr>
              <a:t>2025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27584" y="228291"/>
            <a:ext cx="7787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феврал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2025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187624" y="3103395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802761" y="3659632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99</a:t>
            </a:r>
            <a:r>
              <a:rPr lang="ru-RU" sz="1200" b="1" dirty="0" smtClean="0">
                <a:latin typeface="Sylfaen" panose="010A0502050306030303" pitchFamily="18" charset="0"/>
              </a:rPr>
              <a:t> </a:t>
            </a:r>
            <a:r>
              <a:rPr lang="ru-RU" sz="1200" b="1" dirty="0" smtClean="0">
                <a:latin typeface="Sylfaen" panose="010A0502050306030303" pitchFamily="18" charset="0"/>
              </a:rPr>
              <a:t>обращений.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по телефону (МФЦ) – </a:t>
            </a:r>
            <a:r>
              <a:rPr lang="ru-RU" sz="1200" b="1" dirty="0" smtClean="0">
                <a:latin typeface="Sylfaen" panose="010A0502050306030303" pitchFamily="18" charset="0"/>
              </a:rPr>
              <a:t>1304.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6889429"/>
              </p:ext>
            </p:extLst>
          </p:nvPr>
        </p:nvGraphicFramePr>
        <p:xfrm>
          <a:off x="611188" y="3644900"/>
          <a:ext cx="5880100" cy="223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67" name="Лист" r:id="rId3" imgW="6000685" imgH="2247849" progId="Excel.Sheet.8">
                  <p:embed/>
                </p:oleObj>
              </mc:Choice>
              <mc:Fallback>
                <p:oleObj name="Лист" r:id="rId3" imgW="6000685" imgH="2247849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644900"/>
                        <a:ext cx="5880100" cy="223202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265613926"/>
              </p:ext>
            </p:extLst>
          </p:nvPr>
        </p:nvGraphicFramePr>
        <p:xfrm>
          <a:off x="971550" y="1552575"/>
          <a:ext cx="4106863" cy="1222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68" name="Лист" r:id="rId5" imgW="5152913" imgH="1533667" progId="Excel.Sheet.8">
                  <p:embed/>
                </p:oleObj>
              </mc:Choice>
              <mc:Fallback>
                <p:oleObj name="Лист" r:id="rId5" imgW="5152913" imgH="1533667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552575"/>
                        <a:ext cx="4106863" cy="12223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07702" y="1089909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  <p:graphicFrame>
        <p:nvGraphicFramePr>
          <p:cNvPr id="11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7438887"/>
              </p:ext>
            </p:extLst>
          </p:nvPr>
        </p:nvGraphicFramePr>
        <p:xfrm>
          <a:off x="5437188" y="1616411"/>
          <a:ext cx="3581400" cy="10925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69" name="Лист" r:id="rId7" imgW="3838745" imgH="1133308" progId="Excel.Sheet.8">
                  <p:embed/>
                </p:oleObj>
              </mc:Choice>
              <mc:Fallback>
                <p:oleObj name="Лист" r:id="rId7" imgW="3838745" imgH="1133308" progId="Excel.Sheet.8">
                  <p:embed/>
                  <p:pic>
                    <p:nvPicPr>
                      <p:cNvPr id="13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7188" y="1616411"/>
                        <a:ext cx="3581400" cy="109250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феврал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2025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5209111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001267"/>
              </p:ext>
            </p:extLst>
          </p:nvPr>
        </p:nvGraphicFramePr>
        <p:xfrm>
          <a:off x="325438" y="258763"/>
          <a:ext cx="8496944" cy="641873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(городского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Январь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Февраль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anchor="ctr"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404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Краснояружский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Новооскольский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Прохоровский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Ракитянский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Ровеньский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Старооскольский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Чернянский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Шебекинский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Яковлевский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Другие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323525" y="188640"/>
            <a:ext cx="86409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</a:t>
            </a:r>
            <a:endParaRPr lang="ru-RU" sz="1400" b="1" dirty="0" smtClean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поступивших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феврал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е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2025 года</a:t>
            </a:r>
            <a:endParaRPr lang="ru-RU" sz="1400" b="1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370349"/>
              </p:ext>
            </p:extLst>
          </p:nvPr>
        </p:nvGraphicFramePr>
        <p:xfrm>
          <a:off x="395536" y="836712"/>
          <a:ext cx="8302625" cy="5465317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 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68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Февраль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(408)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(501)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30,7%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(312)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19,1%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(166)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10,2%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(244)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1631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Январь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2025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(251)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(520)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37,7%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(226)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(149)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10,8%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(233)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1378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Февраль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2025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(238)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512)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39,2%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(207)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(114)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8,7%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(235)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1305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4489134"/>
              </p:ext>
            </p:extLst>
          </p:nvPr>
        </p:nvGraphicFramePr>
        <p:xfrm>
          <a:off x="550665" y="476672"/>
          <a:ext cx="8064896" cy="6156909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Вопросы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военнослужащих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11,9%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Вопросы, связанные с проведением СВО 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7,1%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Работа управляющих компаний 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Социальное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обеспечение населения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79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Медицина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76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5,9%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Обеспечение граждан жильем 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72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5,6%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Помощь пострадавшим приграничных территорий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69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Благоустройство территорий 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55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Образование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Устранение последствий обстрелов 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737699" y="512862"/>
            <a:ext cx="56813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феврал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е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2025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7376456"/>
              </p:ext>
            </p:extLst>
          </p:nvPr>
        </p:nvGraphicFramePr>
        <p:xfrm>
          <a:off x="593725" y="3943350"/>
          <a:ext cx="8401050" cy="2513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836" name="Лист" r:id="rId3" imgW="9486857" imgH="2705203" progId="Excel.Sheet.8">
                  <p:embed/>
                </p:oleObj>
              </mc:Choice>
              <mc:Fallback>
                <p:oleObj name="Лист" r:id="rId3" imgW="9486857" imgH="2705203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725" y="3943350"/>
                        <a:ext cx="8401050" cy="25130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1387098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24441</TotalTime>
  <Words>569</Words>
  <Application>Microsoft Office PowerPoint</Application>
  <PresentationFormat>Экран (4:3)</PresentationFormat>
  <Paragraphs>266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Sylfaen</vt:lpstr>
      <vt:lpstr>Times New Roman</vt:lpstr>
      <vt:lpstr>Тема Office</vt:lpstr>
      <vt:lpstr>1_Тема Office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4854</cp:revision>
  <cp:lastPrinted>2022-08-02T14:22:27Z</cp:lastPrinted>
  <dcterms:created xsi:type="dcterms:W3CDTF">2015-06-29T07:39:57Z</dcterms:created>
  <dcterms:modified xsi:type="dcterms:W3CDTF">2025-03-03T14:46:12Z</dcterms:modified>
</cp:coreProperties>
</file>