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9" r:id="rId3"/>
    <p:sldId id="302" r:id="rId4"/>
    <p:sldId id="261" r:id="rId5"/>
    <p:sldId id="306" r:id="rId6"/>
    <p:sldId id="273" r:id="rId7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E2"/>
    <a:srgbClr val="AFFFD7"/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80" autoAdjust="0"/>
    <p:restoredTop sz="95709" autoAdjust="0"/>
  </p:normalViewPr>
  <p:slideViewPr>
    <p:cSldViewPr>
      <p:cViewPr varScale="1">
        <p:scale>
          <a:sx n="104" d="100"/>
          <a:sy n="104" d="100"/>
        </p:scale>
        <p:origin x="73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2842113778961344E-2"/>
          <c:y val="4.7619310192715945E-2"/>
          <c:w val="0.70296261359226364"/>
          <c:h val="0.816161451297179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 (ноябрь)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1.6954318258185432E-3"/>
                  <c:y val="8.40340768106750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337-4D2E-B3E9-C432E3177AB7}"/>
                </c:ext>
              </c:extLst>
            </c:dLbl>
            <c:dLbl>
              <c:idx val="1"/>
              <c:layout>
                <c:manualLayout>
                  <c:x val="6.6749284481045001E-8"/>
                  <c:y val="1.400678227785283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217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4.917405089465412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-1.6954985751030242E-3"/>
                  <c:y val="5.602161506437650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5.75774585757216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1097</c:v>
                </c:pt>
                <c:pt idx="1">
                  <c:v>217</c:v>
                </c:pt>
                <c:pt idx="2">
                  <c:v>126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 (ноябрь)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-8.4771591290927224E-4"/>
                  <c:y val="1.120454357475668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190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559605709306598E-2"/>
                      <c:h val="6.317973036309998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8.4034076810675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0"/>
                  <c:y val="5.602271787378346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190</c:v>
                </c:pt>
                <c:pt idx="1">
                  <c:v>128</c:v>
                </c:pt>
                <c:pt idx="2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333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45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31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333</c:v>
                </c:pt>
                <c:pt idx="1">
                  <c:v>45</c:v>
                </c:pt>
                <c:pt idx="2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04.12.2025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04.12.2025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04.12.2025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04.12.2025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04.12.2025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04.12.2025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04.12.2025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42988" y="332656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ноябре 2025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1335735" y="228291"/>
            <a:ext cx="677140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обращений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ноябре 2025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96136" y="1074708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475656" y="3452301"/>
            <a:ext cx="45354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791648" y="3754849"/>
            <a:ext cx="221582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atin typeface="Sylfaen" panose="010A0502050306030303" pitchFamily="18" charset="0"/>
              </a:rPr>
              <a:t>На личном </a:t>
            </a:r>
            <a:r>
              <a:rPr lang="ru-RU" sz="1200" b="1" dirty="0" smtClean="0">
                <a:latin typeface="Sylfaen" panose="010A0502050306030303" pitchFamily="18" charset="0"/>
              </a:rPr>
              <a:t>приеме Губернатора области                    и заместителей Губернатора </a:t>
            </a:r>
            <a:r>
              <a:rPr lang="ru-RU" sz="1200" b="1" dirty="0">
                <a:latin typeface="Sylfaen" panose="010A0502050306030303" pitchFamily="18" charset="0"/>
              </a:rPr>
              <a:t>поступило </a:t>
            </a:r>
            <a:r>
              <a:rPr lang="ru-RU" sz="1200" b="1" dirty="0" smtClean="0">
                <a:latin typeface="Sylfaen" panose="010A0502050306030303" pitchFamily="18" charset="0"/>
              </a:rPr>
              <a:t>77 обращения.</a:t>
            </a:r>
            <a:endParaRPr lang="ru-RU" sz="1200" b="1" dirty="0">
              <a:latin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Sylfaen" panose="010A0502050306030303" pitchFamily="18" charset="0"/>
              </a:rPr>
              <a:t>Также поступило                           от заявителей  по телефону (МФЦ) – 1227 обращение.</a:t>
            </a:r>
            <a:endParaRPr lang="ru-RU" sz="1200" b="1" dirty="0">
              <a:latin typeface="Sylfaen" panose="010A0502050306030303" pitchFamily="18" charset="0"/>
            </a:endParaRPr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8957491"/>
              </p:ext>
            </p:extLst>
          </p:nvPr>
        </p:nvGraphicFramePr>
        <p:xfrm>
          <a:off x="611188" y="3843338"/>
          <a:ext cx="5976937" cy="2246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069" name="Лист" r:id="rId3" imgW="6029488" imgH="2314575" progId="Excel.Sheet.8">
                  <p:embed/>
                </p:oleObj>
              </mc:Choice>
              <mc:Fallback>
                <p:oleObj name="Лист" r:id="rId3" imgW="6029488" imgH="2314575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843338"/>
                        <a:ext cx="5976937" cy="2246312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24346393"/>
              </p:ext>
            </p:extLst>
          </p:nvPr>
        </p:nvGraphicFramePr>
        <p:xfrm>
          <a:off x="611188" y="1519238"/>
          <a:ext cx="4752975" cy="1560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070" name="Лист" r:id="rId5" imgW="6353258" imgH="2085898" progId="Excel.Sheet.8">
                  <p:embed/>
                </p:oleObj>
              </mc:Choice>
              <mc:Fallback>
                <p:oleObj name="Лист" r:id="rId5" imgW="6353258" imgH="2085898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1519238"/>
                        <a:ext cx="4752975" cy="156051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79712" y="1154107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ru-RU" sz="1400" b="1" dirty="0">
                <a:latin typeface="Sylfaen" pitchFamily="18" charset="0"/>
              </a:rPr>
              <a:t>обращений</a:t>
            </a:r>
          </a:p>
        </p:txBody>
      </p:sp>
      <p:graphicFrame>
        <p:nvGraphicFramePr>
          <p:cNvPr id="11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1458233"/>
              </p:ext>
            </p:extLst>
          </p:nvPr>
        </p:nvGraphicFramePr>
        <p:xfrm>
          <a:off x="5437188" y="1616075"/>
          <a:ext cx="3578225" cy="9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071" name="Лист" r:id="rId7" imgW="3838745" imgH="942859" progId="Excel.Sheet.8">
                  <p:embed/>
                </p:oleObj>
              </mc:Choice>
              <mc:Fallback>
                <p:oleObj name="Лист" r:id="rId7" imgW="3838745" imgH="942859" progId="Excel.Sheet.8">
                  <p:embed/>
                  <p:pic>
                    <p:nvPicPr>
                      <p:cNvPr id="13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7188" y="1616075"/>
                        <a:ext cx="3578225" cy="9080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33265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ноябре 2025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5236253"/>
              </p:ext>
            </p:extLst>
          </p:nvPr>
        </p:nvGraphicFramePr>
        <p:xfrm>
          <a:off x="1098963" y="1268760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b="1" dirty="0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6771231"/>
              </p:ext>
            </p:extLst>
          </p:nvPr>
        </p:nvGraphicFramePr>
        <p:xfrm>
          <a:off x="325438" y="258763"/>
          <a:ext cx="8496944" cy="641873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0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1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Наименование муниципального района      (городского/муниципального округа)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обращений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Октябрь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Ноябрь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anchor="ctr">
                    <a:lnB w="12700" cmpd="sng">
                      <a:noFill/>
                    </a:lnB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 округ «Город Белгород»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119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104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Алексеевский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Белгородский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54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46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Валуйский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404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Вейделевский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Волоконовский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Грайворонский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Губкинский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Ивнянский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Корочанский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Красненский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Красногвардейский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Краснояружский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Новооскольский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Прохоровский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Ракитянский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Ровеньский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Старооскольский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округ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52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45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Чернянский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Шебекинский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Яковлевский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Другие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субъекты Российской Федерации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32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4186069"/>
              </p:ext>
            </p:extLst>
          </p:nvPr>
        </p:nvGraphicFramePr>
        <p:xfrm>
          <a:off x="550665" y="476672"/>
          <a:ext cx="8064896" cy="6156909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% от общего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количества обращений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ноябрь 2025 г.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Вопросы военнослужащих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8,6%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Медицина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Социальное обеспечение населения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Строительство и ремонт дорог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Вопросы, связанные с проведением СВО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6,7%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Обеспечение граждан жильем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5,9%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Помощь пострадавшим приграничных территорий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5,7%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49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Устранение последствий обстрелов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5,4%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9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Работа управляющих компаний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4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Земельные отношения, кадастровая стоимость, кадастровый учет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778580" y="512862"/>
            <a:ext cx="55996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Результаты рассмотрения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письменных обращений </a:t>
            </a:r>
            <a:r>
              <a:rPr lang="ru-RU" sz="1400" b="1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в ноябре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2025 года</a:t>
            </a:r>
            <a:endParaRPr lang="ru-RU" sz="1400" b="1" dirty="0">
              <a:latin typeface="Sylfaen" panose="010A05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9436901"/>
              </p:ext>
            </p:extLst>
          </p:nvPr>
        </p:nvGraphicFramePr>
        <p:xfrm>
          <a:off x="179388" y="3789363"/>
          <a:ext cx="8794750" cy="2643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970" name="Лист" r:id="rId3" imgW="9401142" imgH="2676358" progId="Excel.Sheet.8">
                  <p:embed/>
                </p:oleObj>
              </mc:Choice>
              <mc:Fallback>
                <p:oleObj name="Лист" r:id="rId3" imgW="9401142" imgH="2676358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3789363"/>
                        <a:ext cx="8794750" cy="264318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6431363"/>
              </p:ext>
            </p:extLst>
          </p:nvPr>
        </p:nvGraphicFramePr>
        <p:xfrm>
          <a:off x="1208088" y="1027364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26292</TotalTime>
  <Words>387</Words>
  <Application>Microsoft Office PowerPoint</Application>
  <PresentationFormat>Экран (4:3)</PresentationFormat>
  <Paragraphs>169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Sylfaen</vt:lpstr>
      <vt:lpstr>Times New Roman</vt:lpstr>
      <vt:lpstr>Тема Office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vinakova_sa</cp:lastModifiedBy>
  <cp:revision>4967</cp:revision>
  <cp:lastPrinted>2022-08-02T14:22:27Z</cp:lastPrinted>
  <dcterms:created xsi:type="dcterms:W3CDTF">2015-06-29T07:39:57Z</dcterms:created>
  <dcterms:modified xsi:type="dcterms:W3CDTF">2025-12-04T14:18:09Z</dcterms:modified>
</cp:coreProperties>
</file>