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6" r:id="rId3"/>
    <p:sldId id="279" r:id="rId4"/>
    <p:sldId id="302" r:id="rId5"/>
    <p:sldId id="261" r:id="rId6"/>
    <p:sldId id="290" r:id="rId7"/>
    <p:sldId id="306" r:id="rId8"/>
    <p:sldId id="273" r:id="rId9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FFE2"/>
    <a:srgbClr val="AFFFD7"/>
    <a:srgbClr val="99FFCC"/>
    <a:srgbClr val="8A3BC5"/>
    <a:srgbClr val="00CC00"/>
    <a:srgbClr val="66FFCC"/>
    <a:srgbClr val="3878B2"/>
    <a:srgbClr val="647FB4"/>
    <a:srgbClr val="7E94C0"/>
    <a:srgbClr val="DAE7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28" autoAdjust="0"/>
    <p:restoredTop sz="98514" autoAdjust="0"/>
  </p:normalViewPr>
  <p:slideViewPr>
    <p:cSldViewPr>
      <p:cViewPr>
        <p:scale>
          <a:sx n="110" d="100"/>
          <a:sy n="110" d="100"/>
        </p:scale>
        <p:origin x="144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2023 (май)</c:v>
                </c:pt>
              </c:strCache>
            </c:strRef>
          </c:tx>
          <c:spPr>
            <a:solidFill>
              <a:srgbClr val="8A3BC5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-3.3908636516370863E-3"/>
                  <c:y val="5.602271787378320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337-4D2E-B3E9-C432E3177AB7}"/>
                </c:ext>
              </c:extLst>
            </c:dLbl>
            <c:dLbl>
              <c:idx val="1"/>
              <c:layout>
                <c:manualLayout>
                  <c:x val="-1.6954318258185432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544F-4854-88DE-3BBAF8ECBE94}"/>
                </c:ext>
              </c:extLst>
            </c:dLbl>
            <c:dLbl>
              <c:idx val="2"/>
              <c:layout>
                <c:manualLayout>
                  <c:x val="-1.6954318258186674E-3"/>
                  <c:y val="2.801135893689070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44F-4854-88DE-3BBAF8ECBE94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1253</c:v>
                </c:pt>
                <c:pt idx="1">
                  <c:v>171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7-4B30-8B15-65AF20E3A61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2024 (май)</c:v>
                </c:pt>
              </c:strCache>
            </c:strRef>
          </c:tx>
          <c:spPr>
            <a:solidFill>
              <a:srgbClr val="00CC00"/>
            </a:solidFill>
            <a:scene3d>
              <a:camera prst="orthographicFront"/>
              <a:lightRig rig="threePt" dir="t"/>
            </a:scene3d>
            <a:sp3d>
              <a:bevelT w="114300" prst="artDeco"/>
            </a:sp3d>
          </c:spPr>
          <c:invertIfNegative val="0"/>
          <c:dLbls>
            <c:dLbl>
              <c:idx val="0"/>
              <c:layout>
                <c:manualLayout>
                  <c:x val="1.6954318258185122E-3"/>
                  <c:y val="1.1204543574756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0F7-4B30-8B15-65AF20E3A61E}"/>
                </c:ext>
              </c:extLst>
            </c:dLbl>
            <c:dLbl>
              <c:idx val="1"/>
              <c:layout>
                <c:manualLayout>
                  <c:x val="-1.6954318258186054E-3"/>
                  <c:y val="8.4034076810675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266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FA0-4AA9-AEAF-FAEF54DFF008}"/>
                </c:ext>
              </c:extLst>
            </c:dLbl>
            <c:dLbl>
              <c:idx val="2"/>
              <c:layout>
                <c:manualLayout>
                  <c:x val="1.6954318258185432E-3"/>
                  <c:y val="1.96079512558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FA0-4AA9-AEAF-FAEF54DFF008}"/>
                </c:ext>
              </c:extLst>
            </c:dLbl>
            <c:spPr>
              <a:noFill/>
              <a:ln w="25435">
                <a:noFill/>
              </a:ln>
            </c:spPr>
            <c:txPr>
              <a:bodyPr/>
              <a:lstStyle/>
              <a:p>
                <a:pPr>
                  <a:defRPr sz="16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Напрямую от заявителей</c:v>
                </c:pt>
                <c:pt idx="1">
                  <c:v>из Администрации  Президента РФ</c:v>
                </c:pt>
                <c:pt idx="2">
                  <c:v>из иных органов 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1360</c:v>
                </c:pt>
                <c:pt idx="1">
                  <c:v>266</c:v>
                </c:pt>
                <c:pt idx="2">
                  <c:v>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0F7-4B30-8B15-65AF20E3A6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458048"/>
        <c:axId val="119480320"/>
      </c:barChart>
      <c:catAx>
        <c:axId val="119458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2" b="1"/>
            </a:pPr>
            <a:endParaRPr lang="ru-RU"/>
          </a:p>
        </c:txPr>
        <c:crossAx val="119480320"/>
        <c:crosses val="autoZero"/>
        <c:auto val="1"/>
        <c:lblAlgn val="ctr"/>
        <c:lblOffset val="100"/>
        <c:noMultiLvlLbl val="0"/>
      </c:catAx>
      <c:valAx>
        <c:axId val="119480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458048"/>
        <c:crosses val="autoZero"/>
        <c:crossBetween val="between"/>
      </c:valAx>
      <c:spPr>
        <a:noFill/>
        <a:ln w="25435">
          <a:noFill/>
        </a:ln>
      </c:spPr>
    </c:plotArea>
    <c:legend>
      <c:legendPos val="r"/>
      <c:layout>
        <c:manualLayout>
          <c:xMode val="edge"/>
          <c:yMode val="edge"/>
          <c:x val="0.84371029224904703"/>
          <c:y val="0.27176220806794055"/>
          <c:w val="0.14358322744599747"/>
          <c:h val="0.30573248407643311"/>
        </c:manualLayout>
      </c:layout>
      <c:overlay val="0"/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2801276048693"/>
          <c:y val="8.7516465290134002E-2"/>
          <c:w val="0.54800432227107065"/>
          <c:h val="0.6748178473400369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CC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8A3BC5"/>
              </a:solidFill>
            </c:spPr>
            <c:extLst>
              <c:ext xmlns:c16="http://schemas.microsoft.com/office/drawing/2014/chart" uri="{C3380CC4-5D6E-409C-BE32-E72D297353CC}">
                <c16:uniqueId val="{00000000-B2E0-4C16-AF0F-377A4A237254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1-B2E0-4C16-AF0F-377A4A237254}"/>
              </c:ext>
            </c:extLst>
          </c:dPt>
          <c:dLbls>
            <c:dLbl>
              <c:idx val="0"/>
              <c:layout>
                <c:manualLayout>
                  <c:x val="8.060618972778432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1215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2546174447906724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B2E0-4C16-AF0F-377A4A237254}"/>
                </c:ext>
              </c:extLst>
            </c:dLbl>
            <c:dLbl>
              <c:idx val="1"/>
              <c:layout>
                <c:manualLayout>
                  <c:x val="1.0127241466317239E-2"/>
                  <c:y val="-3.2999246104875139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386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217729171056385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B2E0-4C16-AF0F-377A4A237254}"/>
                </c:ext>
              </c:extLst>
            </c:dLbl>
            <c:dLbl>
              <c:idx val="2"/>
              <c:layout>
                <c:manualLayout>
                  <c:x val="9.534684648118838E-3"/>
                  <c:y val="-2.2205980901323506E-2"/>
                </c:manualLayout>
              </c:layout>
              <c:tx>
                <c:rich>
                  <a:bodyPr/>
                  <a:lstStyle/>
                  <a:p>
                    <a:pPr>
                      <a:defRPr sz="1402" b="1"/>
                    </a:pPr>
                    <a:r>
                      <a:rPr lang="en-US" dirty="0" smtClean="0"/>
                      <a:t>134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2270301444965332E-2"/>
                      <c:h val="0.1069948902663762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B2E0-4C16-AF0F-377A4A2372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2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Разъяснено</c:v>
                </c:pt>
                <c:pt idx="1">
                  <c:v>Поддержано</c:v>
                </c:pt>
                <c:pt idx="2">
                  <c:v>в т.ч. меры приняты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1215</c:v>
                </c:pt>
                <c:pt idx="1">
                  <c:v>386</c:v>
                </c:pt>
                <c:pt idx="2">
                  <c:v>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2E0-4C16-AF0F-377A4A2372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989339167"/>
        <c:axId val="1"/>
        <c:axId val="0"/>
      </c:bar3DChart>
      <c:catAx>
        <c:axId val="989339167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1" b="1"/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989339167"/>
        <c:crosses val="autoZero"/>
        <c:crossBetween val="between"/>
      </c:valAx>
      <c:spPr>
        <a:noFill/>
        <a:ln w="25431">
          <a:noFill/>
        </a:ln>
      </c:spPr>
    </c:plotArea>
    <c:legend>
      <c:legendPos val="r"/>
      <c:layout>
        <c:manualLayout>
          <c:xMode val="edge"/>
          <c:yMode val="edge"/>
          <c:x val="0.71564643054850174"/>
          <c:y val="7.7045149941363716E-2"/>
          <c:w val="0.24253462696711048"/>
          <c:h val="0.6774531765604046"/>
        </c:manualLayout>
      </c:layout>
      <c:overlay val="0"/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402" b="1"/>
          </a:pPr>
          <a:endParaRPr lang="ru-RU"/>
        </a:p>
      </c:txPr>
    </c:legend>
    <c:plotVisOnly val="1"/>
    <c:dispBlanksAs val="gap"/>
    <c:showDLblsOverMax val="0"/>
  </c:chart>
  <c:spPr>
    <a:solidFill>
      <a:schemeClr val="bg1">
        <a:lumMod val="95000"/>
      </a:schemeClr>
    </a:solidFill>
  </c:spPr>
  <c:txPr>
    <a:bodyPr/>
    <a:lstStyle/>
    <a:p>
      <a:pPr>
        <a:defRPr sz="1802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DAA057-93C4-40C9-94B4-C9F1562E8AB7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122"/>
            <a:ext cx="5438775" cy="446809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391998-E6F7-4081-AFB4-AE30E14E07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1145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8719D-4C78-48FC-9942-F80DEC848150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FFF70-38DB-4396-8A98-69E40EFA5D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CBC2E-3237-45DD-A265-89155F3FBF13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7B57E-5F5A-40E1-BC57-BB1648DAEA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3B701-0952-40F8-ADA2-7A8A411657DD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0DE5A-7E7B-450C-AF52-134CF0E2D0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AD6B9-304C-400B-AC58-B3C420AF3F97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8A4644-F871-4628-9C4C-D8247D224E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C6A79-FF3B-4857-9EC5-D0795F53FE7C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EDAFDC-9AC6-44AF-BEEF-D95EA3010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5782B-9735-4C34-AE3E-94ACE06E9D1A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ACC10-B7EE-4979-BBEB-F102E8AD8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AEE5C-FA15-4EC9-B6C0-50613EC690AB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C0CDAD-6B7C-44DA-99EA-65F5C1B636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35BF93-2E0C-4B49-B04F-B7B54908C70A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51BA6-FE9A-4A4F-AE72-829CB5F3EA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719CB-504E-4857-89DA-B01B35A3D146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E031C-9B34-4F2F-A109-59310ED44C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C09EF3-DC76-4CDE-9CC1-CBC5DFCD55BE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6DCFD-BFDA-48C7-AE08-9580826FB2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6C4BD-5434-49B9-AF99-8243D2EA5B53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582F0-0FAD-4FC9-8413-EC8FF2A2C0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91653-BA2F-4BBE-BEA4-9E2D76973E89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F5803-E56C-4C6A-B03A-1FB9BB73BC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6206E8-4ECC-47E9-A205-7009ACD26614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20AB0B-E589-4B0E-AB78-51C68C68AC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33149-F83D-4641-AED2-1D70F58033F5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62B8C5-5630-4808-9ED9-53B963A4D7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F6E84-AB26-49D7-A3C2-64A524B98C37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7C2E4-27D7-44A4-90E7-7B16503C78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CD8B7-39B8-4BE5-B2FA-8D99BFABA5B8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922E-CAD9-4814-B416-39AB4BD1A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47ECF-39E7-47E7-9D47-FA207BABA2E5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840CE-66C8-455A-B72D-BEF701E518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E5CC9-C67E-4976-9A36-A920A87FAF6B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9779D-8465-4F97-8412-3CE3FBDD33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1407B-8E2E-40FD-863B-4E505323BA76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01650-EF88-411D-B7A6-204D033E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5C0499-950D-402C-B310-2644BF997115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1AD4D-B5F2-4601-B0F7-5E1103C082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5A592-C913-4732-81B0-B45AF1C2FFE4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5F04D-1A74-4296-8CE9-4ECC569936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85AD5-5D58-40AA-8DA7-1150589BB73C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6ECB3-4D1D-484F-AFB0-6EC7183FA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8BC4FD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45BFF4-9185-4B8D-BD3A-0B08E2DCE5FF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7985E8-E286-4571-A226-74F9D3CB52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5281C7E-7B5F-4CE8-A30D-607A0470A155}" type="datetimeFigureOut">
              <a:rPr lang="ru-RU"/>
              <a:pPr>
                <a:defRPr/>
              </a:pPr>
              <a:t>03.06.2024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620DD2B-CB63-4A98-B836-19912CE068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1" r:id="rId2"/>
    <p:sldLayoutId id="2147483680" r:id="rId3"/>
    <p:sldLayoutId id="2147483679" r:id="rId4"/>
    <p:sldLayoutId id="2147483678" r:id="rId5"/>
    <p:sldLayoutId id="2147483677" r:id="rId6"/>
    <p:sldLayoutId id="2147483676" r:id="rId7"/>
    <p:sldLayoutId id="2147483675" r:id="rId8"/>
    <p:sldLayoutId id="2147483674" r:id="rId9"/>
    <p:sldLayoutId id="2147483673" r:id="rId10"/>
    <p:sldLayoutId id="214748367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chart" Target="../charts/chart2.xml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2000">
              <a:srgbClr val="FF7C80"/>
            </a:gs>
            <a:gs pos="7000">
              <a:schemeClr val="bg1">
                <a:lumMod val="95000"/>
              </a:schemeClr>
            </a:gs>
            <a:gs pos="52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1042988" y="332656"/>
            <a:ext cx="701345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atin typeface="Sylfaen" pitchFamily="18" charset="0"/>
              </a:rPr>
              <a:t>Информационно-статистический обзор обращений граждан,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организаций и общественных объединений, поступивших </a:t>
            </a:r>
          </a:p>
          <a:p>
            <a:pPr algn="ctr"/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мае </a:t>
            </a:r>
            <a:r>
              <a:rPr lang="ru-RU" sz="2000" b="1" dirty="0" smtClean="0">
                <a:latin typeface="Sylfaen" pitchFamily="18" charset="0"/>
              </a:rPr>
              <a:t>2024 года </a:t>
            </a:r>
            <a:r>
              <a:rPr lang="ru-RU" sz="2000" b="1" dirty="0">
                <a:latin typeface="Sylfaen" pitchFamily="18" charset="0"/>
              </a:rPr>
              <a:t>в </a:t>
            </a:r>
            <a:r>
              <a:rPr lang="ru-RU" sz="2000" b="1" dirty="0" smtClean="0">
                <a:latin typeface="Sylfaen" pitchFamily="18" charset="0"/>
              </a:rPr>
              <a:t>адрес Губернатора </a:t>
            </a:r>
            <a:endParaRPr lang="ru-RU" sz="2000" b="1" dirty="0">
              <a:latin typeface="Sylfaen" pitchFamily="18" charset="0"/>
            </a:endParaRPr>
          </a:p>
          <a:p>
            <a:pPr algn="ctr"/>
            <a:r>
              <a:rPr lang="ru-RU" sz="2000" b="1" dirty="0">
                <a:latin typeface="Sylfaen" pitchFamily="18" charset="0"/>
              </a:rPr>
              <a:t>и в адрес Правительства Белгородской области</a:t>
            </a:r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282825"/>
            <a:ext cx="6985000" cy="407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89" name="Rectangle 1"/>
          <p:cNvSpPr>
            <a:spLocks noChangeArrowheads="1"/>
          </p:cNvSpPr>
          <p:nvPr/>
        </p:nvSpPr>
        <p:spPr bwMode="auto">
          <a:xfrm>
            <a:off x="827584" y="228291"/>
            <a:ext cx="7787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года</a:t>
            </a:r>
            <a:endParaRPr lang="ru-RU" sz="1400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8390" name="TextBox 10"/>
          <p:cNvSpPr txBox="1">
            <a:spLocks noChangeArrowheads="1"/>
          </p:cNvSpPr>
          <p:nvPr/>
        </p:nvSpPr>
        <p:spPr bwMode="auto">
          <a:xfrm>
            <a:off x="5796136" y="1074708"/>
            <a:ext cx="26654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Sylfaen" pitchFamily="18" charset="0"/>
              </a:rPr>
              <a:t>Типы писем</a:t>
            </a:r>
          </a:p>
        </p:txBody>
      </p:sp>
      <p:sp>
        <p:nvSpPr>
          <p:cNvPr id="58391" name="TextBox 2"/>
          <p:cNvSpPr txBox="1">
            <a:spLocks noChangeArrowheads="1"/>
          </p:cNvSpPr>
          <p:nvPr/>
        </p:nvSpPr>
        <p:spPr bwMode="auto">
          <a:xfrm>
            <a:off x="1403648" y="3356992"/>
            <a:ext cx="45354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Распределение по форме обращения</a:t>
            </a:r>
          </a:p>
        </p:txBody>
      </p:sp>
      <p:sp>
        <p:nvSpPr>
          <p:cNvPr id="58392" name="TextBox 1"/>
          <p:cNvSpPr txBox="1">
            <a:spLocks noChangeArrowheads="1"/>
          </p:cNvSpPr>
          <p:nvPr/>
        </p:nvSpPr>
        <p:spPr bwMode="auto">
          <a:xfrm>
            <a:off x="6594798" y="3915109"/>
            <a:ext cx="221582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>
                <a:latin typeface="Sylfaen" panose="010A0502050306030303" pitchFamily="18" charset="0"/>
              </a:rPr>
              <a:t>На личном </a:t>
            </a:r>
            <a:r>
              <a:rPr lang="ru-RU" sz="1200" b="1" dirty="0" smtClean="0">
                <a:latin typeface="Sylfaen" panose="010A0502050306030303" pitchFamily="18" charset="0"/>
              </a:rPr>
              <a:t>приеме Губернатора области                    и заместителей Губернатора </a:t>
            </a:r>
            <a:r>
              <a:rPr lang="ru-RU" sz="1200" b="1" dirty="0">
                <a:latin typeface="Sylfaen" panose="010A0502050306030303" pitchFamily="18" charset="0"/>
              </a:rPr>
              <a:t>поступило </a:t>
            </a:r>
            <a:r>
              <a:rPr lang="ru-RU" sz="1200" b="1" dirty="0" smtClean="0">
                <a:latin typeface="Sylfaen" panose="010A0502050306030303" pitchFamily="18" charset="0"/>
              </a:rPr>
              <a:t>81 обращение;</a:t>
            </a:r>
            <a:endParaRPr lang="ru-RU" sz="1200" b="1" dirty="0">
              <a:latin typeface="Sylfaen" panose="010A0502050306030303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200" b="1" dirty="0" smtClean="0">
                <a:latin typeface="Sylfaen" panose="010A0502050306030303" pitchFamily="18" charset="0"/>
              </a:rPr>
              <a:t>Также поступило                           от заявителей                                 по телефону (МФЦ) – </a:t>
            </a:r>
            <a:r>
              <a:rPr lang="ru-RU" sz="1200" b="1" dirty="0" smtClean="0">
                <a:latin typeface="Sylfaen" panose="010A0502050306030303" pitchFamily="18" charset="0"/>
              </a:rPr>
              <a:t>1406.</a:t>
            </a:r>
            <a:endParaRPr lang="ru-RU" sz="1200" b="1" dirty="0">
              <a:latin typeface="Sylfaen" panose="010A0502050306030303" pitchFamily="18" charset="0"/>
            </a:endParaRPr>
          </a:p>
        </p:txBody>
      </p:sp>
      <p:graphicFrame>
        <p:nvGraphicFramePr>
          <p:cNvPr id="9" name="Object 16403" descr="Количество обращений по форме поступления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7564809"/>
              </p:ext>
            </p:extLst>
          </p:nvPr>
        </p:nvGraphicFramePr>
        <p:xfrm>
          <a:off x="611188" y="3914775"/>
          <a:ext cx="5783262" cy="225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3" name="Лист" r:id="rId3" imgW="6038857" imgH="2485909" progId="Excel.Sheet.8">
                  <p:embed/>
                </p:oleObj>
              </mc:Choice>
              <mc:Fallback>
                <p:oleObj name="Лист" r:id="rId3" imgW="6038857" imgH="2485909" progId="Excel.Sheet.8">
                  <p:embed/>
                  <p:pic>
                    <p:nvPicPr>
                      <p:cNvPr id="58387" name="Object 16403" descr="Количество обращений по форме поступления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914775"/>
                        <a:ext cx="5783262" cy="2251075"/>
                      </a:xfrm>
                      <a:prstGeom prst="rect">
                        <a:avLst/>
                      </a:prstGeom>
                      <a:gradFill rotWithShape="0">
                        <a:gsLst>
                          <a:gs pos="0">
                            <a:srgbClr val="9AB5E4"/>
                          </a:gs>
                          <a:gs pos="50000">
                            <a:srgbClr val="C2D1ED"/>
                          </a:gs>
                          <a:gs pos="100000">
                            <a:srgbClr val="E1E8F5"/>
                          </a:gs>
                        </a:gsLst>
                        <a:lin ang="5400000"/>
                      </a:gra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13831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344132767"/>
              </p:ext>
            </p:extLst>
          </p:nvPr>
        </p:nvGraphicFramePr>
        <p:xfrm>
          <a:off x="1409700" y="1525588"/>
          <a:ext cx="3378324" cy="11113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4" name="Лист" r:id="rId5" imgW="4448114" imgH="1381099" progId="Excel.Sheet.8">
                  <p:embed/>
                </p:oleObj>
              </mc:Choice>
              <mc:Fallback>
                <p:oleObj name="Лист" r:id="rId5" imgW="4448114" imgH="1381099" progId="Excel.Sheet.8">
                  <p:embed/>
                  <p:pic>
                    <p:nvPicPr>
                      <p:cNvPr id="12" name="Object 13831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9700" y="1525588"/>
                        <a:ext cx="3378324" cy="111132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7702" y="1089909"/>
            <a:ext cx="199926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1400" b="1" dirty="0">
                <a:latin typeface="Sylfaen" pitchFamily="18" charset="0"/>
              </a:rPr>
              <a:t>Количество</a:t>
            </a:r>
            <a:r>
              <a:rPr lang="ru-RU" sz="1200" b="1" cap="none" spc="0" dirty="0" smtClean="0">
                <a:ln w="0"/>
                <a:solidFill>
                  <a:schemeClr val="tx1"/>
                </a:solidFill>
              </a:rPr>
              <a:t> </a:t>
            </a:r>
            <a:r>
              <a:rPr lang="ru-RU" sz="1400" b="1" dirty="0">
                <a:latin typeface="Sylfaen" pitchFamily="18" charset="0"/>
              </a:rPr>
              <a:t>обращений</a:t>
            </a:r>
          </a:p>
        </p:txBody>
      </p:sp>
      <p:graphicFrame>
        <p:nvGraphicFramePr>
          <p:cNvPr id="13" name="Object 1640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5961267"/>
              </p:ext>
            </p:extLst>
          </p:nvPr>
        </p:nvGraphicFramePr>
        <p:xfrm>
          <a:off x="4945063" y="1397686"/>
          <a:ext cx="3865562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195" name="Лист" r:id="rId7" imgW="3857484" imgH="1152422" progId="Excel.Sheet.8">
                  <p:embed/>
                </p:oleObj>
              </mc:Choice>
              <mc:Fallback>
                <p:oleObj name="Лист" r:id="rId7" imgW="3857484" imgH="1152422" progId="Excel.Sheet.8">
                  <p:embed/>
                  <p:pic>
                    <p:nvPicPr>
                      <p:cNvPr id="12" name="Object 16404"/>
                      <p:cNvPicPr>
                        <a:picLocks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5063" y="1397686"/>
                        <a:ext cx="3865562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801971" y="332656"/>
            <a:ext cx="77877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обращений, поступивших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адрес 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мае </a:t>
            </a:r>
            <a:r>
              <a:rPr lang="ru-RU" sz="1400" b="1" dirty="0" smtClean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r>
              <a:rPr lang="ru-RU" sz="1400" b="1" dirty="0">
                <a:solidFill>
                  <a:srgbClr val="000000"/>
                </a:solidFill>
                <a:latin typeface="Sylfaen" panose="010A0502050306030303" pitchFamily="18" charset="0"/>
                <a:ea typeface="Calibri" pitchFamily="34" charset="0"/>
                <a:cs typeface="Times New Roman" pitchFamily="18" charset="0"/>
              </a:rPr>
              <a:t>, в разрезе источников поступления</a:t>
            </a:r>
            <a:endParaRPr lang="ru-RU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60571703"/>
              </p:ext>
            </p:extLst>
          </p:nvPr>
        </p:nvGraphicFramePr>
        <p:xfrm>
          <a:off x="1098963" y="1268760"/>
          <a:ext cx="7490717" cy="4533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325438" y="-17463"/>
            <a:ext cx="8647112" cy="276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200" b="1" dirty="0">
                <a:latin typeface="Sylfaen" pitchFamily="18" charset="0"/>
                <a:ea typeface="Calibri" pitchFamily="34" charset="0"/>
                <a:cs typeface="Times New Roman" pitchFamily="18" charset="0"/>
              </a:rPr>
              <a:t>Количество письменных обращений с распределением по муниципальным образованиям (по месту жительства заявителей)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431908"/>
              </p:ext>
            </p:extLst>
          </p:nvPr>
        </p:nvGraphicFramePr>
        <p:xfrm>
          <a:off x="179513" y="260647"/>
          <a:ext cx="8496944" cy="6382571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{7DF18680-E054-41AD-8BC1-D1AEF772440D}</a:tableStyleId>
              </a:tblPr>
              <a:tblGrid>
                <a:gridCol w="438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0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60041">
                <a:tc rowSpan="2">
                  <a:txBody>
                    <a:bodyPr/>
                    <a:lstStyle/>
                    <a:p>
                      <a:pPr algn="ctr"/>
                      <a:endParaRPr lang="ru-RU" sz="1050" dirty="0" smtClean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№ </a:t>
                      </a:r>
                    </a:p>
                    <a:p>
                      <a:pPr algn="ctr"/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lang="ru-RU" sz="1200" b="1" kern="1200" dirty="0" err="1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п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200" b="1" kern="1200" dirty="0" smtClean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Наименование муниципального района (городского округа)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Количество обращений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Sylfae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050" dirty="0">
                        <a:solidFill>
                          <a:schemeClr val="tx1"/>
                        </a:solidFill>
                        <a:latin typeface="Sylfaen" pitchFamily="18" charset="0"/>
                      </a:endParaRPr>
                    </a:p>
                  </a:txBody>
                  <a:tcPr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Апрель 2024</a:t>
                      </a: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Май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Sylfaen" pitchFamily="18" charset="0"/>
                          <a:ea typeface="Calibri" pitchFamily="34" charset="0"/>
                          <a:cs typeface="Times New Roman" pitchFamily="18" charset="0"/>
                        </a:rPr>
                        <a:t>2024</a:t>
                      </a:r>
                    </a:p>
                  </a:txBody>
                  <a:tcPr>
                    <a:lnB w="12700" cmpd="sng">
                      <a:noFill/>
                    </a:lnB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700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Городской округ «Город Белгород»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mpd="sng">
                      <a:noFill/>
                    </a:ln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Алексеевский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mpd="sng">
                      <a:noFill/>
                    </a:lnT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Белгородский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Борисовский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Валуйский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Вейделевский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Волоконовский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Грайворонский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Губкинский 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Ивнянский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Корочанский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Красненский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Красногвардейский район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Краснояружский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Новооскольский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Прохоровский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Ракитянский район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Ровеньский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Старооскольский городской округ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Чернянский район</a:t>
                      </a: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Шебекинский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4523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Яковлевский 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городской округ</a:t>
                      </a:r>
                      <a:endParaRPr lang="ru-RU" sz="10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C5FF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6081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Другие субъекты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323525" y="188640"/>
            <a:ext cx="86409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Распределение количества вопросов по тематическим разделам, содержавшихся в обращениях, </a:t>
            </a:r>
            <a:endParaRPr lang="ru-RU" sz="1400" b="1" dirty="0" smtClean="0">
              <a:solidFill>
                <a:srgbClr val="000000"/>
              </a:solidFill>
              <a:latin typeface="Sylfaen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поступивших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в адрес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Губернатора </a:t>
            </a:r>
            <a:r>
              <a:rPr lang="ru-RU" sz="1400" b="1" dirty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и Правительства области в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мае </a:t>
            </a:r>
            <a:r>
              <a:rPr lang="ru-RU" sz="1400" b="1" dirty="0" smtClean="0">
                <a:solidFill>
                  <a:srgbClr val="000000"/>
                </a:solidFill>
                <a:latin typeface="Sylfaen" pitchFamily="18" charset="0"/>
                <a:ea typeface="Calibri" pitchFamily="34" charset="0"/>
                <a:cs typeface="Times New Roman" pitchFamily="18" charset="0"/>
              </a:rPr>
              <a:t>2024 года</a:t>
            </a:r>
            <a:endParaRPr lang="ru-RU" sz="1400" b="1" dirty="0">
              <a:solidFill>
                <a:srgbClr val="000000"/>
              </a:solidFill>
              <a:latin typeface="Sylfaen" panose="010A0502050306030303" pitchFamily="18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61494" name="Group 5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966550"/>
              </p:ext>
            </p:extLst>
          </p:nvPr>
        </p:nvGraphicFramePr>
        <p:xfrm>
          <a:off x="492694" y="836712"/>
          <a:ext cx="8302625" cy="5465317"/>
        </p:xfrm>
        <a:graphic>
          <a:graphicData uri="http://schemas.openxmlformats.org/drawingml/2006/table">
            <a:tbl>
              <a:tblPr/>
              <a:tblGrid>
                <a:gridCol w="1169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4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9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699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60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66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Условные обозначения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(количество вопросов)  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доля тематического раздела в общем количестве вопросов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Всего вопросов, содержащихся в обращениях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9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Тематический раздел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1.Государство, общество, 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2. Социальная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A6A6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3. Экономика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933C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4. Оборона, безопасность, законность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B85B5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5. Жилищно-коммунальная сфера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568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2023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(248)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15,7%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(412)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26,1%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(753)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47,8%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(154)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9,8%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(10)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0,6%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Апрель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(611)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38,6%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(149)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9,4%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(207)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13,1%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1583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287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Май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2024 года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(321)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18,1%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(668)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37,6%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364)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20,5%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(146)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8,2%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(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277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[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15,6%</a:t>
                      </a:r>
                      <a:r>
                        <a:rPr kumimoji="0" 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]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ylfaen" pitchFamily="18" charset="0"/>
                        </a:rPr>
                        <a:t>1776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Sylfae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Заголовок 1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504825"/>
          </a:xfrm>
        </p:spPr>
        <p:txBody>
          <a:bodyPr anchor="t"/>
          <a:lstStyle/>
          <a:p>
            <a:r>
              <a:rPr lang="ru-RU" sz="1400" b="1" dirty="0" smtClean="0">
                <a:latin typeface="Sylfaen" pitchFamily="18" charset="0"/>
              </a:rPr>
              <a:t>Количество наименований вопросов, представляющих для заявителей наибольший интерес</a:t>
            </a:r>
          </a:p>
        </p:txBody>
      </p:sp>
      <p:graphicFrame>
        <p:nvGraphicFramePr>
          <p:cNvPr id="62714" name="Group 2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024053"/>
              </p:ext>
            </p:extLst>
          </p:nvPr>
        </p:nvGraphicFramePr>
        <p:xfrm>
          <a:off x="550665" y="476672"/>
          <a:ext cx="8064896" cy="6156909"/>
        </p:xfrm>
        <a:graphic>
          <a:graphicData uri="http://schemas.openxmlformats.org/drawingml/2006/table">
            <a:tbl>
              <a:tblPr/>
              <a:tblGrid>
                <a:gridCol w="342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8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0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вопроса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% от общего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количества обращений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 </a:t>
                      </a: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 г.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297B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1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Благоустройство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14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Образование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 военнослужащих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112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1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Устранение последствий обстрелов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108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9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Социальное обеспечение населения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106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77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Водоснабжение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102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Обеспечение граждан жильем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5,4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49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Вопросы, связанные с проведением СВО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4,8%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900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Помощь пострадавшим приграничных территорий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843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Медицина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4,2%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739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809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9" name="Rectangle 1"/>
          <p:cNvSpPr>
            <a:spLocks noChangeArrowheads="1"/>
          </p:cNvSpPr>
          <p:nvPr/>
        </p:nvSpPr>
        <p:spPr bwMode="auto">
          <a:xfrm>
            <a:off x="1913218" y="512862"/>
            <a:ext cx="533030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ru-RU" sz="1400" b="1" dirty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Результаты рассмотрения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письменных обращений в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мае </a:t>
            </a:r>
            <a:r>
              <a:rPr lang="ru-RU" sz="1400" b="1" dirty="0" smtClean="0">
                <a:latin typeface="Sylfaen" panose="010A0502050306030303" pitchFamily="18" charset="0"/>
                <a:ea typeface="Calibri" pitchFamily="34" charset="0"/>
                <a:cs typeface="Times New Roman" panose="02020603050405020304" pitchFamily="18" charset="0"/>
              </a:rPr>
              <a:t>2024 года</a:t>
            </a:r>
            <a:endParaRPr lang="ru-RU" sz="1400" b="1" dirty="0">
              <a:latin typeface="Sylfaen" panose="010A0502050306030303" pitchFamily="18" charset="0"/>
              <a:ea typeface="Calibri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688" name="Object 648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671351"/>
              </p:ext>
            </p:extLst>
          </p:nvPr>
        </p:nvGraphicFramePr>
        <p:xfrm>
          <a:off x="107950" y="4005263"/>
          <a:ext cx="8691563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83" name="Лист" r:id="rId3" imgW="9124914" imgH="1914564" progId="Excel.Sheet.8">
                  <p:embed/>
                </p:oleObj>
              </mc:Choice>
              <mc:Fallback>
                <p:oleObj name="Лист" r:id="rId3" imgW="9124914" imgH="1914564" progId="Excel.Sheet.8">
                  <p:embed/>
                  <p:pic>
                    <p:nvPicPr>
                      <p:cNvPr id="0" name="Picture 648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4005263"/>
                        <a:ext cx="8691563" cy="19177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690" name="Text Box 410"/>
          <p:cNvSpPr txBox="1">
            <a:spLocks noChangeArrowheads="1"/>
          </p:cNvSpPr>
          <p:nvPr/>
        </p:nvSpPr>
        <p:spPr bwMode="auto">
          <a:xfrm>
            <a:off x="7019925" y="2924175"/>
            <a:ext cx="2349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8707926"/>
              </p:ext>
            </p:extLst>
          </p:nvPr>
        </p:nvGraphicFramePr>
        <p:xfrm>
          <a:off x="1208088" y="1027364"/>
          <a:ext cx="6824662" cy="238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22902</TotalTime>
  <Words>556</Words>
  <Application>Microsoft Office PowerPoint</Application>
  <PresentationFormat>Экран (4:3)</PresentationFormat>
  <Paragraphs>268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Sylfaen</vt:lpstr>
      <vt:lpstr>Times New Roman</vt:lpstr>
      <vt:lpstr>Тема Office</vt:lpstr>
      <vt:lpstr>1_Тема Office</vt:lpstr>
      <vt:lpstr>Лист Microsoft Excel 97–2003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Количество наименований вопросов, представляющих для заявителей наибольший интерес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Еремин Александр Геннадьевич</dc:creator>
  <cp:lastModifiedBy>vinakova_sa</cp:lastModifiedBy>
  <cp:revision>4719</cp:revision>
  <cp:lastPrinted>2022-08-02T14:22:27Z</cp:lastPrinted>
  <dcterms:created xsi:type="dcterms:W3CDTF">2015-06-29T07:39:57Z</dcterms:created>
  <dcterms:modified xsi:type="dcterms:W3CDTF">2024-06-03T12:59:03Z</dcterms:modified>
</cp:coreProperties>
</file>