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9" r:id="rId3"/>
    <p:sldId id="302" r:id="rId4"/>
    <p:sldId id="261" r:id="rId5"/>
    <p:sldId id="306" r:id="rId6"/>
    <p:sldId id="273" r:id="rId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0" autoAdjust="0"/>
    <p:restoredTop sz="95709" autoAdjust="0"/>
  </p:normalViewPr>
  <p:slideViewPr>
    <p:cSldViewPr>
      <p:cViewPr varScale="1">
        <p:scale>
          <a:sx n="106" d="100"/>
          <a:sy n="106" d="100"/>
        </p:scale>
        <p:origin x="51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 (июнь)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432E-3"/>
                  <c:y val="8.4034076810675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6.6749284481045001E-8"/>
                  <c:y val="1.400678227785283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4.91740508946541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219</c:v>
                </c:pt>
                <c:pt idx="1">
                  <c:v>107</c:v>
                </c:pt>
                <c:pt idx="2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 (июнь)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8.4771591290927224E-4"/>
                  <c:y val="1.12045435747566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165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559605709306598E-2"/>
                      <c:h val="6.31797303630999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1.6954318258185432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198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59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165</c:v>
                </c:pt>
                <c:pt idx="1">
                  <c:v>198</c:v>
                </c:pt>
                <c:pt idx="2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405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23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405</c:v>
                </c:pt>
                <c:pt idx="1">
                  <c:v>23</c:v>
                </c:pt>
                <c:pt idx="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01.07.2026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01.07.2026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01.07.2026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01.07.2026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01.07.2026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01.07.2026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июн</a:t>
            </a:r>
            <a:r>
              <a:rPr lang="ru-RU" sz="2000" b="1" dirty="0" smtClean="0">
                <a:latin typeface="Sylfaen" pitchFamily="18" charset="0"/>
              </a:rPr>
              <a:t>е </a:t>
            </a:r>
            <a:r>
              <a:rPr lang="ru-RU" sz="2000" b="1" dirty="0" smtClean="0">
                <a:latin typeface="Sylfaen" pitchFamily="18" charset="0"/>
              </a:rPr>
              <a:t>2026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1335735" y="228291"/>
            <a:ext cx="67714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обращений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июне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2026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824228" y="1154107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30967" y="3738790"/>
            <a:ext cx="40771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876257" y="4077072"/>
            <a:ext cx="208823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65 </a:t>
            </a:r>
            <a:r>
              <a:rPr lang="ru-RU" sz="1200" b="1" dirty="0" smtClean="0">
                <a:latin typeface="Sylfaen" panose="010A0502050306030303" pitchFamily="18" charset="0"/>
              </a:rPr>
              <a:t>обращений.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</a:t>
            </a:r>
            <a:r>
              <a:rPr lang="ru-RU" sz="1200" b="1" dirty="0" smtClean="0">
                <a:latin typeface="Sylfaen" panose="010A0502050306030303" pitchFamily="18" charset="0"/>
              </a:rPr>
              <a:t>1246 </a:t>
            </a:r>
            <a:r>
              <a:rPr lang="ru-RU" sz="1200" b="1" dirty="0" smtClean="0">
                <a:latin typeface="Sylfaen" panose="010A0502050306030303" pitchFamily="18" charset="0"/>
              </a:rPr>
              <a:t>обращений.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8582721"/>
              </p:ext>
            </p:extLst>
          </p:nvPr>
        </p:nvGraphicFramePr>
        <p:xfrm>
          <a:off x="638185" y="4155977"/>
          <a:ext cx="6121052" cy="20093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81" name="Лист" r:id="rId3" imgW="6038857" imgH="2009788" progId="Excel.Sheet.8">
                  <p:embed/>
                </p:oleObj>
              </mc:Choice>
              <mc:Fallback>
                <p:oleObj name="Лист" r:id="rId3" imgW="6038857" imgH="2009788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185" y="4155977"/>
                        <a:ext cx="6121052" cy="2009327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310043079"/>
              </p:ext>
            </p:extLst>
          </p:nvPr>
        </p:nvGraphicFramePr>
        <p:xfrm>
          <a:off x="728663" y="1646238"/>
          <a:ext cx="4995862" cy="184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82" name="Лист" r:id="rId5" imgW="9372687" imgH="3457614" progId="Excel.Sheet.8">
                  <p:embed/>
                </p:oleObj>
              </mc:Choice>
              <mc:Fallback>
                <p:oleObj name="Лист" r:id="rId5" imgW="9372687" imgH="3457614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3" y="1646238"/>
                        <a:ext cx="4995862" cy="1843087"/>
                      </a:xfrm>
                      <a:prstGeom prst="rect">
                        <a:avLst/>
                      </a:prstGeom>
                      <a:gradFill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 scaled="0"/>
                      </a:gradFill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79712" y="1154107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308503"/>
              </p:ext>
            </p:extLst>
          </p:nvPr>
        </p:nvGraphicFramePr>
        <p:xfrm>
          <a:off x="5824538" y="1533525"/>
          <a:ext cx="3463925" cy="1049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83" name="Лист" r:id="rId7" imgW="3848114" imgH="1181267" progId="Excel.Sheet.8">
                  <p:embed/>
                </p:oleObj>
              </mc:Choice>
              <mc:Fallback>
                <p:oleObj name="Лист" r:id="rId7" imgW="3848114" imgH="1181267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4538" y="1533525"/>
                        <a:ext cx="3463925" cy="10493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июне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2026 года,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0046074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543984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Май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Июнь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муниципальный округ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муниципальный округ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713809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Устранение последствий обстрелов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8,8%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Социальное обеспечение населения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8,1%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Медицина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7,3%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Вопросы военнослужащих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7,1%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Вопросы, связанные с проведением СВО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5,5%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Помощь пострадавшим приграничных территорий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4,5%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Обеспечение граждан жильем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3,8%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Благоустройство территорий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3,8%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Водоснабжение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3,8%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Образование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3,1%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959000" y="319836"/>
            <a:ext cx="54745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июн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2026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2251174"/>
              </p:ext>
            </p:extLst>
          </p:nvPr>
        </p:nvGraphicFramePr>
        <p:xfrm>
          <a:off x="179388" y="3789363"/>
          <a:ext cx="8866187" cy="259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074" name="Лист" r:id="rId3" imgW="9477487" imgH="2628746" progId="Excel.Sheet.8">
                  <p:embed/>
                </p:oleObj>
              </mc:Choice>
              <mc:Fallback>
                <p:oleObj name="Лист" r:id="rId3" imgW="9477487" imgH="2628746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789363"/>
                        <a:ext cx="8866187" cy="259556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6380774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27285</TotalTime>
  <Words>390</Words>
  <Application>Microsoft Office PowerPoint</Application>
  <PresentationFormat>Экран (4:3)</PresentationFormat>
  <Paragraphs>170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Sylfaen</vt:lpstr>
      <vt:lpstr>Times New Roman</vt:lpstr>
      <vt:lpstr>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5041</cp:revision>
  <cp:lastPrinted>2026-06-04T08:09:57Z</cp:lastPrinted>
  <dcterms:created xsi:type="dcterms:W3CDTF">2015-06-29T07:39:57Z</dcterms:created>
  <dcterms:modified xsi:type="dcterms:W3CDTF">2026-07-01T14:14:32Z</dcterms:modified>
</cp:coreProperties>
</file>