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8" autoAdjust="0"/>
    <p:restoredTop sz="98514" autoAdjust="0"/>
  </p:normalViewPr>
  <p:slideViewPr>
    <p:cSldViewPr>
      <p:cViewPr varScale="1">
        <p:scale>
          <a:sx n="108" d="100"/>
          <a:sy n="108" d="100"/>
        </p:scale>
        <p:origin x="150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(июнь)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318258186674E-3"/>
                  <c:y val="2.801135893689070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1592</c:v>
                </c:pt>
                <c:pt idx="1">
                  <c:v>310</c:v>
                </c:pt>
                <c:pt idx="2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(июнь)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122E-3"/>
                  <c:y val="1.12045435747566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1136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207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1.6954318258185432E-3"/>
                  <c:y val="1.96079512558241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1136</c:v>
                </c:pt>
                <c:pt idx="1">
                  <c:v>207</c:v>
                </c:pt>
                <c:pt idx="2">
                  <c:v>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1253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177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134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1253</c:v>
                </c:pt>
                <c:pt idx="1">
                  <c:v>177</c:v>
                </c:pt>
                <c:pt idx="2">
                  <c:v>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02.07.2024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июне 2024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июне 2024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648" y="3356992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94798" y="3915109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93 обращения;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1505.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4174381"/>
              </p:ext>
            </p:extLst>
          </p:nvPr>
        </p:nvGraphicFramePr>
        <p:xfrm>
          <a:off x="611188" y="3914775"/>
          <a:ext cx="5783262" cy="225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32" name="Лист" r:id="rId3" imgW="6038857" imgH="2485909" progId="Excel.Sheet.8">
                  <p:embed/>
                </p:oleObj>
              </mc:Choice>
              <mc:Fallback>
                <p:oleObj name="Лист" r:id="rId3" imgW="6038857" imgH="248590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914775"/>
                        <a:ext cx="5783262" cy="2252663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3036053"/>
              </p:ext>
            </p:extLst>
          </p:nvPr>
        </p:nvGraphicFramePr>
        <p:xfrm>
          <a:off x="4948373" y="1417337"/>
          <a:ext cx="3846512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33" name="Лист" r:id="rId5" imgW="3838745" imgH="952590" progId="Excel.Sheet.8">
                  <p:embed/>
                </p:oleObj>
              </mc:Choice>
              <mc:Fallback>
                <p:oleObj name="Лист" r:id="rId5" imgW="3838745" imgH="952590" progId="Excel.Sheet.8">
                  <p:embed/>
                  <p:pic>
                    <p:nvPicPr>
                      <p:cNvPr id="11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8373" y="1417337"/>
                        <a:ext cx="3846512" cy="952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854178620"/>
              </p:ext>
            </p:extLst>
          </p:nvPr>
        </p:nvGraphicFramePr>
        <p:xfrm>
          <a:off x="1006475" y="1606550"/>
          <a:ext cx="3551238" cy="110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34" name="Лист" r:id="rId7" imgW="5057829" imgH="1571548" progId="Excel.Sheet.8">
                  <p:embed/>
                </p:oleObj>
              </mc:Choice>
              <mc:Fallback>
                <p:oleObj name="Лист" r:id="rId7" imgW="5057829" imgH="1571548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475" y="1606550"/>
                        <a:ext cx="3551238" cy="11033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июне 2024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9978554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958339"/>
              </p:ext>
            </p:extLst>
          </p:nvPr>
        </p:nvGraphicFramePr>
        <p:xfrm>
          <a:off x="325438" y="258763"/>
          <a:ext cx="8496944" cy="6382571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endParaRPr lang="ru-RU" sz="1050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(городского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Май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Июнь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Краснояружский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Новооскольский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Прохоровский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Ракитянский 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Ровеньский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Старооскольский городской 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Чернянский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Шебекинский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Яковлевский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июне 2024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908909"/>
              </p:ext>
            </p:extLst>
          </p:nvPr>
        </p:nvGraphicFramePr>
        <p:xfrm>
          <a:off x="395536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dirty="0">
                          <a:effectLst/>
                        </a:rPr>
                        <a:t> 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Июнь</a:t>
                      </a:r>
                      <a:endParaRPr lang="ru-RU" dirty="0">
                        <a:effectLst/>
                      </a:endParaRP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2023 года</a:t>
                      </a:r>
                      <a:endParaRPr lang="ru-RU" dirty="0">
                        <a:effectLst/>
                      </a:endParaRPr>
                    </a:p>
                  </a:txBody>
                  <a:tcPr marL="68390" marR="6839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dirty="0">
                          <a:effectLst/>
                        </a:rPr>
                        <a:t> 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(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324)</a:t>
                      </a:r>
                      <a:endParaRPr lang="ru-RU" dirty="0">
                        <a:effectLst/>
                      </a:endParaRP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[15,9%]</a:t>
                      </a:r>
                      <a:endParaRPr lang="ru-RU" dirty="0">
                        <a:effectLst/>
                      </a:endParaRPr>
                    </a:p>
                  </a:txBody>
                  <a:tcPr marL="68390" marR="6839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dirty="0">
                          <a:effectLst/>
                        </a:rPr>
                        <a:t> 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(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885)</a:t>
                      </a:r>
                      <a:endParaRPr lang="ru-RU" dirty="0">
                        <a:effectLst/>
                      </a:endParaRP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[43,3%]</a:t>
                      </a:r>
                      <a:endParaRPr lang="ru-RU" dirty="0">
                        <a:effectLst/>
                      </a:endParaRPr>
                    </a:p>
                  </a:txBody>
                  <a:tcPr marL="68390" marR="6839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dirty="0">
                          <a:effectLst/>
                        </a:rPr>
                        <a:t> 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(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505)</a:t>
                      </a:r>
                      <a:endParaRPr lang="ru-RU" dirty="0">
                        <a:effectLst/>
                      </a:endParaRP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 [24,7%]</a:t>
                      </a:r>
                      <a:endParaRPr lang="ru-RU" dirty="0">
                        <a:effectLst/>
                      </a:endParaRPr>
                    </a:p>
                  </a:txBody>
                  <a:tcPr marL="68390" marR="6839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(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116)</a:t>
                      </a:r>
                      <a:endParaRPr lang="ru-RU" dirty="0">
                        <a:effectLst/>
                      </a:endParaRP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[5,7%]</a:t>
                      </a:r>
                      <a:endParaRPr lang="ru-RU" dirty="0">
                        <a:effectLst/>
                      </a:endParaRPr>
                    </a:p>
                  </a:txBody>
                  <a:tcPr marL="68390" marR="6839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(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213)</a:t>
                      </a:r>
                      <a:endParaRPr lang="ru-RU" dirty="0">
                        <a:effectLst/>
                      </a:endParaRPr>
                    </a:p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[10,4%]</a:t>
                      </a:r>
                      <a:endParaRPr lang="ru-RU" dirty="0">
                        <a:effectLst/>
                      </a:endParaRPr>
                    </a:p>
                  </a:txBody>
                  <a:tcPr marL="68390" marR="6839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anose="020B0604020202020204" pitchFamily="34" charset="0"/>
                        <a:buNone/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Sylfaen" panose="010A0502050306030303" pitchFamily="18" charset="0"/>
                        </a:rPr>
                        <a:t>2043</a:t>
                      </a:r>
                      <a:endParaRPr lang="ru-RU" dirty="0">
                        <a:effectLst/>
                      </a:endParaRPr>
                    </a:p>
                  </a:txBody>
                  <a:tcPr marL="68390" marR="6839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(321)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(668)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37,6%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(364)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(146)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(277)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Июнь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(256)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(497)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33,8%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(275)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(160)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(282)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857582"/>
              </p:ext>
            </p:extLst>
          </p:nvPr>
        </p:nvGraphicFramePr>
        <p:xfrm>
          <a:off x="550665" y="476672"/>
          <a:ext cx="8064896" cy="6263301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июнь 2024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Вопросы, связанные с проведением СВО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Благоустройство территорий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Вопросы военнослужащих 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Обеспечение граждан жильем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Социальное обеспечение населения</a:t>
                      </a: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77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Вывоз ТБО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Водоснабжение</a:t>
                      </a:r>
                      <a:endParaRPr lang="ru-RU" sz="1400" dirty="0" smtClean="0">
                        <a:effectLst/>
                      </a:endParaRPr>
                    </a:p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Медицина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Образование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</a:rPr>
                        <a:t>  Труд, занятость, заработная плата</a:t>
                      </a:r>
                      <a:endParaRPr lang="ru-RU" sz="1400" dirty="0" smtClean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841086" y="512862"/>
            <a:ext cx="54745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июне 2024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2169773"/>
              </p:ext>
            </p:extLst>
          </p:nvPr>
        </p:nvGraphicFramePr>
        <p:xfrm>
          <a:off x="12700" y="4005263"/>
          <a:ext cx="8770938" cy="239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94" name="Лист" r:id="rId3" imgW="9906058" imgH="2571750" progId="Excel.Sheet.8">
                  <p:embed/>
                </p:oleObj>
              </mc:Choice>
              <mc:Fallback>
                <p:oleObj name="Лист" r:id="rId3" imgW="9906058" imgH="2571750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4005263"/>
                        <a:ext cx="8770938" cy="23907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1063706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23190</TotalTime>
  <Words>531</Words>
  <Application>Microsoft Office PowerPoint</Application>
  <PresentationFormat>Экран (4:3)</PresentationFormat>
  <Paragraphs>256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Sylfaen</vt:lpstr>
      <vt:lpstr>Times New Roman</vt:lpstr>
      <vt:lpstr>Тема Office</vt:lpstr>
      <vt:lpstr>1_Тема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4729</cp:revision>
  <cp:lastPrinted>2022-08-02T14:22:27Z</cp:lastPrinted>
  <dcterms:created xsi:type="dcterms:W3CDTF">2015-06-29T07:39:57Z</dcterms:created>
  <dcterms:modified xsi:type="dcterms:W3CDTF">2024-07-02T12:22:54Z</dcterms:modified>
</cp:coreProperties>
</file>