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79" r:id="rId3"/>
    <p:sldId id="302" r:id="rId4"/>
    <p:sldId id="261" r:id="rId5"/>
    <p:sldId id="306" r:id="rId6"/>
    <p:sldId id="273" r:id="rId7"/>
  </p:sldIdLst>
  <p:sldSz cx="9144000" cy="6858000" type="screen4x3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FFE2"/>
    <a:srgbClr val="AFFFD7"/>
    <a:srgbClr val="99FFCC"/>
    <a:srgbClr val="8A3BC5"/>
    <a:srgbClr val="00CC00"/>
    <a:srgbClr val="66FFCC"/>
    <a:srgbClr val="3878B2"/>
    <a:srgbClr val="647FB4"/>
    <a:srgbClr val="7E94C0"/>
    <a:srgbClr val="DAE7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180" autoAdjust="0"/>
    <p:restoredTop sz="95709" autoAdjust="0"/>
  </p:normalViewPr>
  <p:slideViewPr>
    <p:cSldViewPr>
      <p:cViewPr>
        <p:scale>
          <a:sx n="110" d="100"/>
          <a:sy n="110" d="100"/>
        </p:scale>
        <p:origin x="1386" y="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2842113778961344E-2"/>
          <c:y val="4.7619310192715945E-2"/>
          <c:w val="0.70296261359226364"/>
          <c:h val="0.8161614512971795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2025 (июль)</c:v>
                </c:pt>
              </c:strCache>
            </c:strRef>
          </c:tx>
          <c:spPr>
            <a:solidFill>
              <a:srgbClr val="8A3BC5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dLbls>
            <c:dLbl>
              <c:idx val="0"/>
              <c:layout>
                <c:manualLayout>
                  <c:x val="1.6954318258185432E-3"/>
                  <c:y val="8.403407681067500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9337-4D2E-B3E9-C432E3177AB7}"/>
                </c:ext>
              </c:extLst>
            </c:dLbl>
            <c:dLbl>
              <c:idx val="1"/>
              <c:layout>
                <c:manualLayout>
                  <c:x val="6.6749284481045001E-8"/>
                  <c:y val="1.4006782277852831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187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1473310231850963E-2"/>
                      <c:h val="4.917405089465412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544F-4854-88DE-3BBAF8ECBE94}"/>
                </c:ext>
              </c:extLst>
            </c:dLbl>
            <c:dLbl>
              <c:idx val="2"/>
              <c:layout>
                <c:manualLayout>
                  <c:x val="-1.6954985751030242E-3"/>
                  <c:y val="5.6021615064376501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57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1473310231850963E-2"/>
                      <c:h val="5.757745857572164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544F-4854-88DE-3BBAF8ECBE94}"/>
                </c:ext>
              </c:extLst>
            </c:dLbl>
            <c:spPr>
              <a:noFill/>
              <a:ln w="25435">
                <a:noFill/>
              </a:ln>
            </c:spPr>
            <c:txPr>
              <a:bodyPr/>
              <a:lstStyle/>
              <a:p>
                <a:pPr>
                  <a:defRPr sz="16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Напрямую от заявителей</c:v>
                </c:pt>
                <c:pt idx="1">
                  <c:v>из Администрации  Президента РФ</c:v>
                </c:pt>
                <c:pt idx="2">
                  <c:v>из иных органов 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299</c:v>
                </c:pt>
                <c:pt idx="1">
                  <c:v>187</c:v>
                </c:pt>
                <c:pt idx="2">
                  <c:v>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F7-4B30-8B15-65AF20E3A61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2026 (июль)</c:v>
                </c:pt>
              </c:strCache>
            </c:strRef>
          </c:tx>
          <c:spPr>
            <a:solidFill>
              <a:srgbClr val="00CC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dLbls>
            <c:dLbl>
              <c:idx val="0"/>
              <c:layout>
                <c:manualLayout>
                  <c:x val="-8.4771591290927224E-4"/>
                  <c:y val="1.1204543574756686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198</a:t>
                    </a:r>
                    <a:endParaRPr lang="en-US" dirty="0" smtClean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6559605709306598E-2"/>
                      <c:h val="6.317973036309998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80F7-4B30-8B15-65AF20E3A61E}"/>
                </c:ext>
              </c:extLst>
            </c:dLbl>
            <c:dLbl>
              <c:idx val="1"/>
              <c:layout>
                <c:manualLayout>
                  <c:x val="1.6954318258185432E-3"/>
                  <c:y val="1.4005679468445865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217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EFA0-4AA9-AEAF-FAEF54DFF008}"/>
                </c:ext>
              </c:extLst>
            </c:dLbl>
            <c:dLbl>
              <c:idx val="2"/>
              <c:layout>
                <c:manualLayout>
                  <c:x val="0"/>
                  <c:y val="5.6022717873783464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82</a:t>
                    </a:r>
                    <a:endParaRPr lang="en-US" dirty="0" smtClean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EFA0-4AA9-AEAF-FAEF54DFF008}"/>
                </c:ext>
              </c:extLst>
            </c:dLbl>
            <c:spPr>
              <a:noFill/>
              <a:ln w="25435">
                <a:noFill/>
              </a:ln>
            </c:spPr>
            <c:txPr>
              <a:bodyPr/>
              <a:lstStyle/>
              <a:p>
                <a:pPr>
                  <a:defRPr sz="16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Напрямую от заявителей</c:v>
                </c:pt>
                <c:pt idx="1">
                  <c:v>из Администрации  Президента РФ</c:v>
                </c:pt>
                <c:pt idx="2">
                  <c:v>из иных органов 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198</c:v>
                </c:pt>
                <c:pt idx="1">
                  <c:v>217</c:v>
                </c:pt>
                <c:pt idx="2">
                  <c:v>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0F7-4B30-8B15-65AF20E3A6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9458048"/>
        <c:axId val="119480320"/>
      </c:barChart>
      <c:catAx>
        <c:axId val="1194580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2" b="1"/>
            </a:pPr>
            <a:endParaRPr lang="ru-RU"/>
          </a:p>
        </c:txPr>
        <c:crossAx val="119480320"/>
        <c:crosses val="autoZero"/>
        <c:auto val="1"/>
        <c:lblAlgn val="ctr"/>
        <c:lblOffset val="100"/>
        <c:noMultiLvlLbl val="0"/>
      </c:catAx>
      <c:valAx>
        <c:axId val="1194803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9458048"/>
        <c:crosses val="autoZero"/>
        <c:crossBetween val="between"/>
      </c:valAx>
      <c:spPr>
        <a:noFill/>
        <a:ln w="25435">
          <a:noFill/>
        </a:ln>
      </c:spPr>
    </c:plotArea>
    <c:legend>
      <c:legendPos val="r"/>
      <c:layout>
        <c:manualLayout>
          <c:xMode val="edge"/>
          <c:yMode val="edge"/>
          <c:x val="0.84371029224904703"/>
          <c:y val="0.27176220806794055"/>
          <c:w val="0.14358322744599747"/>
          <c:h val="0.30573248407643311"/>
        </c:manualLayout>
      </c:layout>
      <c:overlay val="0"/>
      <c:txPr>
        <a:bodyPr/>
        <a:lstStyle/>
        <a:p>
          <a:pPr>
            <a:defRPr sz="1402" b="1"/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2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002801276048693"/>
          <c:y val="8.7516465290134002E-2"/>
          <c:w val="0.54800432227107065"/>
          <c:h val="0.6748178473400369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CC00"/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rgbClr val="8A3BC5"/>
              </a:solidFill>
            </c:spPr>
            <c:extLst>
              <c:ext xmlns:c16="http://schemas.microsoft.com/office/drawing/2014/chart" uri="{C3380CC4-5D6E-409C-BE32-E72D297353CC}">
                <c16:uniqueId val="{00000000-B2E0-4C16-AF0F-377A4A237254}"/>
              </c:ext>
            </c:extLst>
          </c:dPt>
          <c:dPt>
            <c:idx val="2"/>
            <c:invertIfNegative val="0"/>
            <c:bubble3D val="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1-B2E0-4C16-AF0F-377A4A237254}"/>
              </c:ext>
            </c:extLst>
          </c:dPt>
          <c:dLbls>
            <c:dLbl>
              <c:idx val="0"/>
              <c:layout>
                <c:manualLayout>
                  <c:x val="8.0606189727784328E-3"/>
                  <c:y val="-2.2205980901323506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367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546174447906724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B2E0-4C16-AF0F-377A4A237254}"/>
                </c:ext>
              </c:extLst>
            </c:dLbl>
            <c:dLbl>
              <c:idx val="1"/>
              <c:layout>
                <c:manualLayout>
                  <c:x val="1.5709935525012084E-2"/>
                  <c:y val="-2.7680097168704974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35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6217729171056385E-2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B2E0-4C16-AF0F-377A4A237254}"/>
                </c:ext>
              </c:extLst>
            </c:dLbl>
            <c:dLbl>
              <c:idx val="2"/>
              <c:layout>
                <c:manualLayout>
                  <c:x val="9.534684648118838E-3"/>
                  <c:y val="-2.2205980901323506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16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2270301444965332E-2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B2E0-4C16-AF0F-377A4A23725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Разъяснено</c:v>
                </c:pt>
                <c:pt idx="1">
                  <c:v>Поддержано</c:v>
                </c:pt>
                <c:pt idx="2">
                  <c:v>в т.ч. меры приняты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367</c:v>
                </c:pt>
                <c:pt idx="1">
                  <c:v>35</c:v>
                </c:pt>
                <c:pt idx="2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2E0-4C16-AF0F-377A4A2372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989339167"/>
        <c:axId val="1"/>
        <c:axId val="0"/>
      </c:bar3DChart>
      <c:catAx>
        <c:axId val="989339167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1" b="1"/>
            </a:pPr>
            <a:endParaRPr lang="ru-RU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89339167"/>
        <c:crosses val="autoZero"/>
        <c:crossBetween val="between"/>
      </c:valAx>
      <c:spPr>
        <a:noFill/>
        <a:ln w="25431">
          <a:noFill/>
        </a:ln>
      </c:spPr>
    </c:plotArea>
    <c:legend>
      <c:legendPos val="r"/>
      <c:layout>
        <c:manualLayout>
          <c:xMode val="edge"/>
          <c:yMode val="edge"/>
          <c:x val="0.71564643054850174"/>
          <c:y val="7.7045149941363716E-2"/>
          <c:w val="0.24253462696711048"/>
          <c:h val="0.6774531765604046"/>
        </c:manualLayout>
      </c:layout>
      <c:overlay val="0"/>
      <c:spPr>
        <a:solidFill>
          <a:schemeClr val="bg1">
            <a:lumMod val="95000"/>
          </a:schemeClr>
        </a:solidFill>
      </c:spPr>
      <c:txPr>
        <a:bodyPr/>
        <a:lstStyle/>
        <a:p>
          <a:pPr>
            <a:defRPr sz="1402" b="1"/>
          </a:pPr>
          <a:endParaRPr lang="ru-RU"/>
        </a:p>
      </c:txPr>
    </c:legend>
    <c:plotVisOnly val="1"/>
    <c:dispBlanksAs val="gap"/>
    <c:showDLblsOverMax val="0"/>
  </c:chart>
  <c:spPr>
    <a:solidFill>
      <a:schemeClr val="bg1">
        <a:lumMod val="95000"/>
      </a:schemeClr>
    </a:solidFill>
  </c:spPr>
  <c:txPr>
    <a:bodyPr/>
    <a:lstStyle/>
    <a:p>
      <a:pPr>
        <a:defRPr sz="1802"/>
      </a:pPr>
      <a:endParaRPr lang="ru-RU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ADAA057-93C4-40C9-94B4-C9F1562E8AB7}" type="datetimeFigureOut">
              <a:rPr lang="ru-RU"/>
              <a:pPr>
                <a:defRPr/>
              </a:pPr>
              <a:t>03.08.2026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122"/>
            <a:ext cx="5438775" cy="446809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9391998-E6F7-4081-AFB4-AE30E14E07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1145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68719D-4C78-48FC-9942-F80DEC848150}" type="datetimeFigureOut">
              <a:rPr lang="ru-RU"/>
              <a:pPr>
                <a:defRPr/>
              </a:pPr>
              <a:t>03.08.2026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9FFF70-38DB-4396-8A98-69E40EFA5D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0CBC2E-3237-45DD-A265-89155F3FBF13}" type="datetimeFigureOut">
              <a:rPr lang="ru-RU"/>
              <a:pPr>
                <a:defRPr/>
              </a:pPr>
              <a:t>03.08.2026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E7B57E-5F5A-40E1-BC57-BB1648DAEA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F3B701-0952-40F8-ADA2-7A8A411657DD}" type="datetimeFigureOut">
              <a:rPr lang="ru-RU"/>
              <a:pPr>
                <a:defRPr/>
              </a:pPr>
              <a:t>03.08.2026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90DE5A-7E7B-450C-AF52-134CF0E2D0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B91653-BA2F-4BBE-BEA4-9E2D76973E89}" type="datetimeFigureOut">
              <a:rPr lang="ru-RU"/>
              <a:pPr>
                <a:defRPr/>
              </a:pPr>
              <a:t>03.08.2026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BF5803-E56C-4C6A-B03A-1FB9BB73BC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3CD8B7-39B8-4BE5-B2FA-8D99BFABA5B8}" type="datetimeFigureOut">
              <a:rPr lang="ru-RU"/>
              <a:pPr>
                <a:defRPr/>
              </a:pPr>
              <a:t>03.08.2026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28922E-CAD9-4814-B416-39AB4BD1A5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C47ECF-39E7-47E7-9D47-FA207BABA2E5}" type="datetimeFigureOut">
              <a:rPr lang="ru-RU"/>
              <a:pPr>
                <a:defRPr/>
              </a:pPr>
              <a:t>03.08.2026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3840CE-66C8-455A-B72D-BEF701E518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AE5CC9-C67E-4976-9A36-A920A87FAF6B}" type="datetimeFigureOut">
              <a:rPr lang="ru-RU"/>
              <a:pPr>
                <a:defRPr/>
              </a:pPr>
              <a:t>03.08.2026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99779D-8465-4F97-8412-3CE3FBDD33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11407B-8E2E-40FD-863B-4E505323BA76}" type="datetimeFigureOut">
              <a:rPr lang="ru-RU"/>
              <a:pPr>
                <a:defRPr/>
              </a:pPr>
              <a:t>03.08.2026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B01650-EF88-411D-B7A6-204D033E43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5C0499-950D-402C-B310-2644BF997115}" type="datetimeFigureOut">
              <a:rPr lang="ru-RU"/>
              <a:pPr>
                <a:defRPr/>
              </a:pPr>
              <a:t>03.08.2026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C1AD4D-B5F2-4601-B0F7-5E1103C082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5A592-C913-4732-81B0-B45AF1C2FFE4}" type="datetimeFigureOut">
              <a:rPr lang="ru-RU"/>
              <a:pPr>
                <a:defRPr/>
              </a:pPr>
              <a:t>03.08.2026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75F04D-1A74-4296-8CE9-4ECC569936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A85AD5-5D58-40AA-8DA7-1150589BB73C}" type="datetimeFigureOut">
              <a:rPr lang="ru-RU"/>
              <a:pPr>
                <a:defRPr/>
              </a:pPr>
              <a:t>03.08.2026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76ECB3-4D1D-484F-AFB0-6EC7183FAD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8BC4FD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45BFF4-9185-4B8D-BD3A-0B08E2DCE5FF}" type="datetimeFigureOut">
              <a:rPr lang="ru-RU"/>
              <a:pPr>
                <a:defRPr/>
              </a:pPr>
              <a:t>03.08.2026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77985E8-E286-4571-A226-74F9D3CB52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chart" Target="../charts/chart2.xml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FF7C80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Box 3"/>
          <p:cNvSpPr txBox="1">
            <a:spLocks noChangeArrowheads="1"/>
          </p:cNvSpPr>
          <p:nvPr/>
        </p:nvSpPr>
        <p:spPr bwMode="auto">
          <a:xfrm>
            <a:off x="1042988" y="332656"/>
            <a:ext cx="701345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latin typeface="Sylfaen" pitchFamily="18" charset="0"/>
              </a:rPr>
              <a:t>Информационно-статистический обзор обращений граждан,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организаций и общественных объединений, поступивших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в </a:t>
            </a:r>
            <a:r>
              <a:rPr lang="ru-RU" sz="2000" b="1" dirty="0" smtClean="0">
                <a:latin typeface="Sylfaen" pitchFamily="18" charset="0"/>
              </a:rPr>
              <a:t>июле </a:t>
            </a:r>
            <a:r>
              <a:rPr lang="ru-RU" sz="2000" b="1" dirty="0" smtClean="0">
                <a:latin typeface="Sylfaen" pitchFamily="18" charset="0"/>
              </a:rPr>
              <a:t>2026 года </a:t>
            </a:r>
            <a:r>
              <a:rPr lang="ru-RU" sz="2000" b="1" dirty="0">
                <a:latin typeface="Sylfaen" pitchFamily="18" charset="0"/>
              </a:rPr>
              <a:t>в </a:t>
            </a:r>
            <a:r>
              <a:rPr lang="ru-RU" sz="2000" b="1" dirty="0" smtClean="0">
                <a:latin typeface="Sylfaen" pitchFamily="18" charset="0"/>
              </a:rPr>
              <a:t>адрес Губернатора </a:t>
            </a:r>
            <a:endParaRPr lang="ru-RU" sz="2000" b="1" dirty="0">
              <a:latin typeface="Sylfaen" pitchFamily="18" charset="0"/>
            </a:endParaRPr>
          </a:p>
          <a:p>
            <a:pPr algn="ctr"/>
            <a:r>
              <a:rPr lang="ru-RU" sz="2000" b="1" dirty="0">
                <a:latin typeface="Sylfaen" pitchFamily="18" charset="0"/>
              </a:rPr>
              <a:t>и в адрес Правительства Белгородской области</a:t>
            </a:r>
          </a:p>
        </p:txBody>
      </p:sp>
      <p:pic>
        <p:nvPicPr>
          <p:cNvPr id="2662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2282825"/>
            <a:ext cx="6985000" cy="407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89" name="Rectangle 1"/>
          <p:cNvSpPr>
            <a:spLocks noChangeArrowheads="1"/>
          </p:cNvSpPr>
          <p:nvPr/>
        </p:nvSpPr>
        <p:spPr bwMode="auto">
          <a:xfrm>
            <a:off x="1335735" y="228291"/>
            <a:ext cx="677140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обращений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, поступивших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адрес 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июле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2026 </a:t>
            </a:r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года</a:t>
            </a:r>
            <a:endParaRPr lang="ru-RU" sz="1400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8390" name="TextBox 10"/>
          <p:cNvSpPr txBox="1">
            <a:spLocks noChangeArrowheads="1"/>
          </p:cNvSpPr>
          <p:nvPr/>
        </p:nvSpPr>
        <p:spPr bwMode="auto">
          <a:xfrm>
            <a:off x="5824228" y="1154107"/>
            <a:ext cx="266541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 dirty="0">
                <a:latin typeface="Sylfaen" pitchFamily="18" charset="0"/>
              </a:rPr>
              <a:t>Типы писем</a:t>
            </a:r>
          </a:p>
        </p:txBody>
      </p:sp>
      <p:sp>
        <p:nvSpPr>
          <p:cNvPr id="58391" name="TextBox 2"/>
          <p:cNvSpPr txBox="1">
            <a:spLocks noChangeArrowheads="1"/>
          </p:cNvSpPr>
          <p:nvPr/>
        </p:nvSpPr>
        <p:spPr bwMode="auto">
          <a:xfrm>
            <a:off x="1430967" y="3738790"/>
            <a:ext cx="407713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Sylfaen" pitchFamily="18" charset="0"/>
              </a:rPr>
              <a:t>Распределение по форме обращения</a:t>
            </a:r>
          </a:p>
        </p:txBody>
      </p:sp>
      <p:sp>
        <p:nvSpPr>
          <p:cNvPr id="58392" name="TextBox 1"/>
          <p:cNvSpPr txBox="1">
            <a:spLocks noChangeArrowheads="1"/>
          </p:cNvSpPr>
          <p:nvPr/>
        </p:nvSpPr>
        <p:spPr bwMode="auto">
          <a:xfrm>
            <a:off x="6876257" y="4077072"/>
            <a:ext cx="2088232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b="1" dirty="0">
                <a:latin typeface="Sylfaen" panose="010A0502050306030303" pitchFamily="18" charset="0"/>
              </a:rPr>
              <a:t>На личном </a:t>
            </a:r>
            <a:r>
              <a:rPr lang="ru-RU" sz="1200" b="1" dirty="0" smtClean="0">
                <a:latin typeface="Sylfaen" panose="010A0502050306030303" pitchFamily="18" charset="0"/>
              </a:rPr>
              <a:t>приеме Губернатора области                    и заместителей Губернатора </a:t>
            </a:r>
            <a:r>
              <a:rPr lang="ru-RU" sz="1200" b="1" dirty="0">
                <a:latin typeface="Sylfaen" panose="010A0502050306030303" pitchFamily="18" charset="0"/>
              </a:rPr>
              <a:t>поступило </a:t>
            </a:r>
            <a:r>
              <a:rPr lang="ru-RU" sz="1200" b="1" dirty="0" smtClean="0">
                <a:latin typeface="Sylfaen" panose="010A0502050306030303" pitchFamily="18" charset="0"/>
              </a:rPr>
              <a:t>40 </a:t>
            </a:r>
            <a:r>
              <a:rPr lang="ru-RU" sz="1200" b="1" dirty="0" smtClean="0">
                <a:latin typeface="Sylfaen" panose="010A0502050306030303" pitchFamily="18" charset="0"/>
              </a:rPr>
              <a:t>обращений.</a:t>
            </a:r>
            <a:endParaRPr lang="ru-RU" sz="1200" b="1" dirty="0">
              <a:latin typeface="Sylfaen" panose="010A0502050306030303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200" b="1" dirty="0" smtClean="0">
                <a:latin typeface="Sylfaen" panose="010A0502050306030303" pitchFamily="18" charset="0"/>
              </a:rPr>
              <a:t>Также поступило                           от заявителей  по телефону (МФЦ) – </a:t>
            </a:r>
            <a:r>
              <a:rPr lang="ru-RU" sz="1200" b="1" dirty="0" smtClean="0">
                <a:latin typeface="Sylfaen" panose="010A0502050306030303" pitchFamily="18" charset="0"/>
              </a:rPr>
              <a:t>1264 </a:t>
            </a:r>
            <a:r>
              <a:rPr lang="ru-RU" sz="1200" b="1" dirty="0" smtClean="0">
                <a:latin typeface="Sylfaen" panose="010A0502050306030303" pitchFamily="18" charset="0"/>
              </a:rPr>
              <a:t>обращений.</a:t>
            </a:r>
            <a:endParaRPr lang="ru-RU" sz="1200" b="1" dirty="0">
              <a:latin typeface="Sylfaen" panose="010A0502050306030303" pitchFamily="18" charset="0"/>
            </a:endParaRPr>
          </a:p>
        </p:txBody>
      </p:sp>
      <p:graphicFrame>
        <p:nvGraphicFramePr>
          <p:cNvPr id="9" name="Object 16403" descr="Количество обращений по форме поступления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29153765"/>
              </p:ext>
            </p:extLst>
          </p:nvPr>
        </p:nvGraphicFramePr>
        <p:xfrm>
          <a:off x="638175" y="4156075"/>
          <a:ext cx="6102350" cy="2085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453" name="Лист" r:id="rId3" imgW="6019771" imgH="2085898" progId="Excel.Sheet.8">
                  <p:embed/>
                </p:oleObj>
              </mc:Choice>
              <mc:Fallback>
                <p:oleObj name="Лист" r:id="rId3" imgW="6019771" imgH="2085898" progId="Excel.Sheet.8">
                  <p:embed/>
                  <p:pic>
                    <p:nvPicPr>
                      <p:cNvPr id="58387" name="Object 16403" descr="Количество обращений по форме поступления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8175" y="4156075"/>
                        <a:ext cx="6102350" cy="2085975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9AB5E4"/>
                          </a:gs>
                          <a:gs pos="50000">
                            <a:srgbClr val="C2D1ED"/>
                          </a:gs>
                          <a:gs pos="100000">
                            <a:srgbClr val="E1E8F5"/>
                          </a:gs>
                        </a:gsLst>
                        <a:lin ang="5400000"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13831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4004457437"/>
              </p:ext>
            </p:extLst>
          </p:nvPr>
        </p:nvGraphicFramePr>
        <p:xfrm>
          <a:off x="728663" y="1670050"/>
          <a:ext cx="4995862" cy="1795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454" name="Лист" r:id="rId5" imgW="9410859" imgH="3381504" progId="Excel.Sheet.8">
                  <p:embed/>
                </p:oleObj>
              </mc:Choice>
              <mc:Fallback>
                <p:oleObj name="Лист" r:id="rId5" imgW="9410859" imgH="3381504" progId="Excel.Sheet.8">
                  <p:embed/>
                  <p:pic>
                    <p:nvPicPr>
                      <p:cNvPr id="12" name="Object 13831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8663" y="1670050"/>
                        <a:ext cx="4995862" cy="1795463"/>
                      </a:xfrm>
                      <a:prstGeom prst="rect">
                        <a:avLst/>
                      </a:prstGeom>
                      <a:gradFill>
                        <a:gsLst>
                          <a:gs pos="0">
                            <a:srgbClr val="9AB5E4"/>
                          </a:gs>
                          <a:gs pos="50000">
                            <a:srgbClr val="C2D1ED"/>
                          </a:gs>
                          <a:gs pos="100000">
                            <a:srgbClr val="E1E8F5"/>
                          </a:gs>
                        </a:gsLst>
                        <a:lin ang="5400000" scaled="0"/>
                      </a:gradFill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1979712" y="1154107"/>
            <a:ext cx="1999265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400" b="1" dirty="0">
                <a:latin typeface="Sylfaen" pitchFamily="18" charset="0"/>
              </a:rPr>
              <a:t>Количество</a:t>
            </a:r>
            <a:r>
              <a:rPr lang="ru-RU" sz="1200" b="1" cap="none" spc="0" dirty="0" smtClean="0">
                <a:ln w="0"/>
                <a:solidFill>
                  <a:schemeClr val="tx1"/>
                </a:solidFill>
              </a:rPr>
              <a:t> </a:t>
            </a:r>
            <a:r>
              <a:rPr lang="ru-RU" sz="1400" b="1" dirty="0">
                <a:latin typeface="Sylfaen" pitchFamily="18" charset="0"/>
              </a:rPr>
              <a:t>обращений</a:t>
            </a:r>
          </a:p>
        </p:txBody>
      </p:sp>
      <p:graphicFrame>
        <p:nvGraphicFramePr>
          <p:cNvPr id="12" name="Object 1640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71951733"/>
              </p:ext>
            </p:extLst>
          </p:nvPr>
        </p:nvGraphicFramePr>
        <p:xfrm>
          <a:off x="5824538" y="1533525"/>
          <a:ext cx="3446462" cy="1033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455" name="Лист" r:id="rId7" imgW="3829028" imgH="1162153" progId="Excel.Sheet.8">
                  <p:embed/>
                </p:oleObj>
              </mc:Choice>
              <mc:Fallback>
                <p:oleObj name="Лист" r:id="rId7" imgW="3829028" imgH="1162153" progId="Excel.Sheet.8">
                  <p:embed/>
                  <p:pic>
                    <p:nvPicPr>
                      <p:cNvPr id="11" name="Object 16404"/>
                      <p:cNvPicPr>
                        <a:picLocks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24538" y="1533525"/>
                        <a:ext cx="3446462" cy="1033463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1"/>
          <p:cNvSpPr>
            <a:spLocks noChangeArrowheads="1"/>
          </p:cNvSpPr>
          <p:nvPr/>
        </p:nvSpPr>
        <p:spPr bwMode="auto">
          <a:xfrm>
            <a:off x="801971" y="332656"/>
            <a:ext cx="77877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обращений, поступивших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адрес 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июле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2026 года, в разрезе источников поступления</a:t>
            </a:r>
            <a:endParaRPr lang="ru-RU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41937864"/>
              </p:ext>
            </p:extLst>
          </p:nvPr>
        </p:nvGraphicFramePr>
        <p:xfrm>
          <a:off x="1098963" y="1268760"/>
          <a:ext cx="7490717" cy="4533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1"/>
          <p:cNvSpPr>
            <a:spLocks noChangeArrowheads="1"/>
          </p:cNvSpPr>
          <p:nvPr/>
        </p:nvSpPr>
        <p:spPr bwMode="auto">
          <a:xfrm>
            <a:off x="325438" y="-17463"/>
            <a:ext cx="8647112" cy="276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1200" b="1" dirty="0"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 с распределением по муниципальным образованиям (по месту жительства заявителей)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6247139"/>
              </p:ext>
            </p:extLst>
          </p:nvPr>
        </p:nvGraphicFramePr>
        <p:xfrm>
          <a:off x="325438" y="258763"/>
          <a:ext cx="8496944" cy="6418738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tableStyleId>{7DF18680-E054-41AD-8BC1-D1AEF772440D}</a:tableStyleId>
              </a:tblPr>
              <a:tblGrid>
                <a:gridCol w="4383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902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21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0041">
                <a:tc rowSpan="2"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algn="ctr"/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п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/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п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ru-RU" sz="1200" b="1" kern="1200" dirty="0" smtClean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Наименование муниципального района      (городского/муниципального округа)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обращений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Июнь</a:t>
                      </a:r>
                      <a:r>
                        <a:rPr lang="ru-RU" sz="1200" b="1" kern="1200" baseline="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2026</a:t>
                      </a: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Июль</a:t>
                      </a:r>
                      <a:r>
                        <a:rPr lang="ru-RU" sz="1200" b="1" kern="1200" baseline="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2026</a:t>
                      </a:r>
                    </a:p>
                  </a:txBody>
                  <a:tcPr anchor="ctr">
                    <a:lnB w="12700" cmpd="sng">
                      <a:noFill/>
                    </a:lnB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1700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Городской округ «Город Белгород»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R w="12700" cmpd="sng">
                      <a:noFill/>
                    </a:ln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Алексеевский 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T w="12700" cmpd="sng">
                      <a:noFill/>
                    </a:lnT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Белгородский муниципальный округ</a:t>
                      </a:r>
                      <a:endParaRPr lang="ru-RU" sz="1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Борисовский муниципальный округ</a:t>
                      </a:r>
                      <a:endParaRPr lang="ru-RU" sz="1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Валуйский 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1404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Вейделевский 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Волоконовский 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Грайворонский 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Губкинский 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Ивнянский 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Корочанский 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Красненский 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Красногвардейский 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Краснояружский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Новооскольский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муниципальный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Прохоровский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Ракитянский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Ровеньский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Старооскольский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городской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округ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Чернянский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Шебекинский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муниципальный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Яковлевский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муниципальный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260813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Другие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субъекты Российской Федерации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Заголовок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504825"/>
          </a:xfrm>
        </p:spPr>
        <p:txBody>
          <a:bodyPr anchor="t"/>
          <a:lstStyle/>
          <a:p>
            <a:r>
              <a:rPr lang="ru-RU" sz="1400" b="1" dirty="0" smtClean="0">
                <a:latin typeface="Sylfaen" pitchFamily="18" charset="0"/>
              </a:rPr>
              <a:t>Количество наименований вопросов, представляющих для заявителей наибольший интерес</a:t>
            </a:r>
          </a:p>
        </p:txBody>
      </p:sp>
      <p:graphicFrame>
        <p:nvGraphicFramePr>
          <p:cNvPr id="62714" name="Group 2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2489978"/>
              </p:ext>
            </p:extLst>
          </p:nvPr>
        </p:nvGraphicFramePr>
        <p:xfrm>
          <a:off x="550665" y="476672"/>
          <a:ext cx="8064896" cy="6156909"/>
        </p:xfrm>
        <a:graphic>
          <a:graphicData uri="http://schemas.openxmlformats.org/drawingml/2006/table">
            <a:tbl>
              <a:tblPr/>
              <a:tblGrid>
                <a:gridCol w="342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083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4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00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606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вопроса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% от общего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количества обращений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 </a:t>
                      </a: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июль </a:t>
                      </a: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 г.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710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Благоустройство территорий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8,2%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70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Социальное обеспечение населения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6,4%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70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Медицина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6,2%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911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Обеспечение граждан жильем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6,2%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09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Устранение последствий обстрелов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5,6%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77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Вопросы, связанные с проведением СВО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5,2%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36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Вопросы военнослужащих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5%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49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Земельные отношения, кадастровая стоимость, кадастровый учет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4,2%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490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Работа управляющих компаний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4%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8430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Помощь пострадавшим приграничных территорий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18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3,6%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80987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89" name="Rectangle 1"/>
          <p:cNvSpPr>
            <a:spLocks noChangeArrowheads="1"/>
          </p:cNvSpPr>
          <p:nvPr/>
        </p:nvSpPr>
        <p:spPr bwMode="auto">
          <a:xfrm>
            <a:off x="1959000" y="319836"/>
            <a:ext cx="547457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Результаты рассмотрения </a:t>
            </a:r>
            <a:r>
              <a:rPr lang="ru-RU" sz="1400" b="1" dirty="0" smtClean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письменных обращений в </a:t>
            </a:r>
            <a:r>
              <a:rPr lang="ru-RU" sz="1400" b="1" dirty="0" smtClean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июле </a:t>
            </a:r>
            <a:r>
              <a:rPr lang="ru-RU" sz="1400" b="1" dirty="0" smtClean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2026 года</a:t>
            </a:r>
            <a:endParaRPr lang="ru-RU" sz="1400" b="1" dirty="0">
              <a:latin typeface="Sylfaen" panose="010A0502050306030303" pitchFamily="18" charset="0"/>
              <a:ea typeface="Calibri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7688" name="Object 648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80668960"/>
              </p:ext>
            </p:extLst>
          </p:nvPr>
        </p:nvGraphicFramePr>
        <p:xfrm>
          <a:off x="179388" y="3789363"/>
          <a:ext cx="8839200" cy="2679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098" name="Лист" r:id="rId3" imgW="9448684" imgH="2714586" progId="Excel.Sheet.8">
                  <p:embed/>
                </p:oleObj>
              </mc:Choice>
              <mc:Fallback>
                <p:oleObj name="Лист" r:id="rId3" imgW="9448684" imgH="2714586" progId="Excel.Sheet.8">
                  <p:embed/>
                  <p:pic>
                    <p:nvPicPr>
                      <p:cNvPr id="0" name="Picture 6488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388" y="3789363"/>
                        <a:ext cx="8839200" cy="26797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690" name="Text Box 410"/>
          <p:cNvSpPr txBox="1">
            <a:spLocks noChangeArrowheads="1"/>
          </p:cNvSpPr>
          <p:nvPr/>
        </p:nvSpPr>
        <p:spPr bwMode="auto">
          <a:xfrm>
            <a:off x="7019925" y="2924175"/>
            <a:ext cx="234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27363928"/>
              </p:ext>
            </p:extLst>
          </p:nvPr>
        </p:nvGraphicFramePr>
        <p:xfrm>
          <a:off x="1208088" y="1027364"/>
          <a:ext cx="6824662" cy="238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27447</TotalTime>
  <Words>399</Words>
  <Application>Microsoft Office PowerPoint</Application>
  <PresentationFormat>Экран (4:3)</PresentationFormat>
  <Paragraphs>170</Paragraphs>
  <Slides>6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Calibri</vt:lpstr>
      <vt:lpstr>Sylfaen</vt:lpstr>
      <vt:lpstr>Times New Roman</vt:lpstr>
      <vt:lpstr>Тема Office</vt:lpstr>
      <vt:lpstr>Лист Microsoft Excel 97–2003</vt:lpstr>
      <vt:lpstr>Презентация PowerPoint</vt:lpstr>
      <vt:lpstr>Презентация PowerPoint</vt:lpstr>
      <vt:lpstr>Презентация PowerPoint</vt:lpstr>
      <vt:lpstr>Презентация PowerPoint</vt:lpstr>
      <vt:lpstr>Количество наименований вопросов, представляющих для заявителей наибольший интерес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Еремин Александр Геннадьевич</dc:creator>
  <cp:lastModifiedBy>vinakova_sa</cp:lastModifiedBy>
  <cp:revision>5059</cp:revision>
  <cp:lastPrinted>2026-08-03T09:52:23Z</cp:lastPrinted>
  <dcterms:created xsi:type="dcterms:W3CDTF">2015-06-29T07:39:57Z</dcterms:created>
  <dcterms:modified xsi:type="dcterms:W3CDTF">2026-08-03T10:00:33Z</dcterms:modified>
</cp:coreProperties>
</file>