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79" r:id="rId4"/>
    <p:sldId id="285" r:id="rId5"/>
    <p:sldId id="310" r:id="rId6"/>
    <p:sldId id="316" r:id="rId7"/>
    <p:sldId id="290" r:id="rId8"/>
    <p:sldId id="315" r:id="rId9"/>
    <p:sldId id="273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93A9CF"/>
    <a:srgbClr val="D0D8E8"/>
    <a:srgbClr val="C6D9F1"/>
    <a:srgbClr val="0066CC"/>
    <a:srgbClr val="009900"/>
    <a:srgbClr val="0033CC"/>
    <a:srgbClr val="990099"/>
    <a:srgbClr val="33CC33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9543" autoAdjust="0"/>
  </p:normalViewPr>
  <p:slideViewPr>
    <p:cSldViewPr>
      <p:cViewPr varScale="1">
        <p:scale>
          <a:sx n="112" d="100"/>
          <a:sy n="112" d="100"/>
        </p:scale>
        <p:origin x="7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0"/>
      <c:rotY val="3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6941330268237423"/>
          <c:y val="4.0454452860238202E-2"/>
          <c:w val="0.79178843838752788"/>
          <c:h val="0.6991602822713121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обращений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C9AF-4025-BC52-D189C0FC6738}"/>
              </c:ext>
            </c:extLst>
          </c:dPt>
          <c:dPt>
            <c:idx val="1"/>
            <c:invertIfNegative val="0"/>
            <c:bubble3D val="0"/>
            <c:spPr>
              <a:solidFill>
                <a:srgbClr val="9900CC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C9AF-4025-BC52-D189C0FC6738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C9AF-4025-BC52-D189C0FC6738}"/>
              </c:ext>
            </c:extLst>
          </c:dPt>
          <c:dPt>
            <c:idx val="3"/>
            <c:invertIfNegative val="0"/>
            <c:bubble3D val="0"/>
            <c:spPr>
              <a:solidFill>
                <a:srgbClr val="00206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C9AF-4025-BC52-D189C0FC6738}"/>
              </c:ext>
            </c:extLst>
          </c:dPt>
          <c:dLbls>
            <c:dLbl>
              <c:idx val="0"/>
              <c:layout>
                <c:manualLayout>
                  <c:x val="1.6269414547078427E-2"/>
                  <c:y val="-5.4679448979401387E-3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Sylfaen" pitchFamily="18" charset="0"/>
                      </a:rPr>
                      <a:t>20648</a:t>
                    </a:r>
                    <a:endParaRPr lang="en-US" sz="1400" b="1" dirty="0">
                      <a:latin typeface="Sylfae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AF-4025-BC52-D189C0FC6738}"/>
                </c:ext>
              </c:extLst>
            </c:dLbl>
            <c:dLbl>
              <c:idx val="1"/>
              <c:layout>
                <c:manualLayout>
                  <c:x val="1.7486344816951015E-2"/>
                  <c:y val="-8.465549214170396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>
                        <a:latin typeface="Sylfaen" pitchFamily="18" charset="0"/>
                      </a:rPr>
                      <a:t>22088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9AF-4025-BC52-D189C0FC6738}"/>
                </c:ext>
              </c:extLst>
            </c:dLbl>
            <c:dLbl>
              <c:idx val="2"/>
              <c:layout>
                <c:manualLayout>
                  <c:x val="2.3315126422601352E-2"/>
                  <c:y val="4.23277460708512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9AF-4025-BC52-D189C0FC67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22088</c:v>
                </c:pt>
                <c:pt idx="2">
                  <c:v>18627</c:v>
                </c:pt>
                <c:pt idx="3">
                  <c:v>19705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AF-4025-BC52-D189C0FC67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939264"/>
        <c:axId val="58940800"/>
        <c:axId val="184688128"/>
      </c:bar3DChart>
      <c:catAx>
        <c:axId val="58939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Sylfaen" pitchFamily="18" charset="0"/>
              </a:defRPr>
            </a:pPr>
            <a:endParaRPr lang="ru-RU"/>
          </a:p>
        </c:txPr>
        <c:crossAx val="58940800"/>
        <c:crosses val="autoZero"/>
        <c:auto val="1"/>
        <c:lblAlgn val="ctr"/>
        <c:lblOffset val="100"/>
        <c:noMultiLvlLbl val="0"/>
      </c:catAx>
      <c:valAx>
        <c:axId val="58940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Sylfaen" pitchFamily="18" charset="0"/>
              </a:defRPr>
            </a:pPr>
            <a:endParaRPr lang="ru-RU"/>
          </a:p>
        </c:txPr>
        <c:crossAx val="58939264"/>
        <c:crosses val="autoZero"/>
        <c:crossBetween val="between"/>
      </c:valAx>
      <c:serAx>
        <c:axId val="184688128"/>
        <c:scaling>
          <c:orientation val="minMax"/>
        </c:scaling>
        <c:delete val="1"/>
        <c:axPos val="b"/>
        <c:majorTickMark val="out"/>
        <c:minorTickMark val="none"/>
        <c:tickLblPos val="nextTo"/>
        <c:crossAx val="58940800"/>
        <c:crosses val="autoZero"/>
      </c:serAx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"/>
    </a:sp3d>
  </c:spPr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961856884138782"/>
          <c:y val="0.30663691398455517"/>
          <c:w val="0.61440838247495344"/>
          <c:h val="0.577153077395676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39700" h="139700" prst="divot"/>
            </a:sp3d>
          </c:spPr>
          <c:dPt>
            <c:idx val="0"/>
            <c:bubble3D val="0"/>
            <c:explosion val="5"/>
            <c:spPr>
              <a:solidFill>
                <a:srgbClr val="33CC33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8D1F-4688-A5A6-73A41923BB1F}"/>
              </c:ext>
            </c:extLst>
          </c:dPt>
          <c:dPt>
            <c:idx val="1"/>
            <c:bubble3D val="0"/>
            <c:explosion val="5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3-8D1F-4688-A5A6-73A41923BB1F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5-8D1F-4688-A5A6-73A41923BB1F}"/>
              </c:ext>
            </c:extLst>
          </c:dPt>
          <c:dLbls>
            <c:dLbl>
              <c:idx val="0"/>
              <c:layout>
                <c:manualLayout>
                  <c:x val="-3.623574653321348E-2"/>
                  <c:y val="-0.30107974113987335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latin typeface="Sylfaen" pitchFamily="18" charset="0"/>
                      </a:defRPr>
                    </a:pPr>
                    <a:r>
                      <a:rPr lang="ru-RU" sz="1400" dirty="0" smtClean="0"/>
                      <a:t>Первичные </a:t>
                    </a:r>
                  </a:p>
                  <a:p>
                    <a:pPr>
                      <a:defRPr sz="1400" b="1">
                        <a:latin typeface="Sylfaen" pitchFamily="18" charset="0"/>
                      </a:defRPr>
                    </a:pPr>
                    <a:r>
                      <a:rPr lang="ru-RU" sz="1400" dirty="0" smtClean="0"/>
                      <a:t>63 %</a:t>
                    </a:r>
                    <a:endParaRPr lang="ru-RU" sz="1400" dirty="0"/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49484400723149"/>
                      <c:h val="0.307940784357293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D1F-4688-A5A6-73A41923BB1F}"/>
                </c:ext>
              </c:extLst>
            </c:dLbl>
            <c:dLbl>
              <c:idx val="1"/>
              <c:layout>
                <c:manualLayout>
                  <c:x val="1.9876074375574416E-2"/>
                  <c:y val="-1.545291263933637E-2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latin typeface="Sylfaen" pitchFamily="18" charset="0"/>
                      </a:defRPr>
                    </a:pPr>
                    <a:r>
                      <a:rPr lang="ru-RU" sz="1400" dirty="0" smtClean="0"/>
                      <a:t>Повторные</a:t>
                    </a:r>
                    <a:r>
                      <a:rPr lang="ru-RU" sz="1400" dirty="0"/>
                      <a:t>
</a:t>
                    </a:r>
                    <a:r>
                      <a:rPr lang="ru-RU" sz="1400" dirty="0" smtClean="0"/>
                      <a:t>15 %</a:t>
                    </a:r>
                    <a:endParaRPr lang="ru-RU" sz="1400" dirty="0"/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01903828867501"/>
                      <c:h val="0.319581157649150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D1F-4688-A5A6-73A41923BB1F}"/>
                </c:ext>
              </c:extLst>
            </c:dLbl>
            <c:dLbl>
              <c:idx val="2"/>
              <c:layout>
                <c:manualLayout>
                  <c:x val="7.2296260011513874E-2"/>
                  <c:y val="7.4158426841462056E-3"/>
                </c:manualLayout>
              </c:layout>
              <c:tx>
                <c:rich>
                  <a:bodyPr/>
                  <a:lstStyle/>
                  <a:p>
                    <a:pPr>
                      <a:defRPr sz="1300"/>
                    </a:pPr>
                    <a:r>
                      <a:rPr lang="ru-RU" sz="1400" b="1" dirty="0" smtClean="0">
                        <a:latin typeface="Sylfaen" pitchFamily="18" charset="0"/>
                      </a:rPr>
                      <a:t>Многократные</a:t>
                    </a:r>
                    <a:r>
                      <a:rPr lang="ru-RU" sz="1400" b="1" dirty="0">
                        <a:latin typeface="Sylfaen" pitchFamily="18" charset="0"/>
                      </a:rPr>
                      <a:t>
</a:t>
                    </a:r>
                    <a:r>
                      <a:rPr lang="ru-RU" sz="1400" b="1" dirty="0" smtClean="0">
                        <a:latin typeface="Sylfaen" pitchFamily="18" charset="0"/>
                      </a:rPr>
                      <a:t>22 %</a:t>
                    </a:r>
                    <a:endParaRPr lang="ru-RU" sz="1400" b="1" dirty="0">
                      <a:latin typeface="Sylfaen" pitchFamily="18" charset="0"/>
                    </a:endParaRPr>
                  </a:p>
                </c:rich>
              </c:tx>
              <c:spPr>
                <a:scene3d>
                  <a:camera prst="orthographicFront"/>
                  <a:lightRig rig="threePt" dir="t"/>
                </a:scene3d>
                <a:sp3d>
                  <a:bevelT w="114300" prst="artDeco"/>
                </a:sp3d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86976194564243"/>
                      <c:h val="0.319581157649150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D1F-4688-A5A6-73A41923BB1F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Первичные</c:v>
                </c:pt>
                <c:pt idx="1">
                  <c:v>Повторные</c:v>
                </c:pt>
                <c:pt idx="2">
                  <c:v>Многократные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63</c:v>
                </c:pt>
                <c:pt idx="1">
                  <c:v>15</c:v>
                </c:pt>
                <c:pt idx="2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1F-4688-A5A6-73A41923BB1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Многократные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5.0391226371672967E-2"/>
                  <c:y val="0.111128333850015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D3E-44DB-85BF-6B60762BFC3F}"/>
                </c:ext>
              </c:extLst>
            </c:dLbl>
            <c:dLbl>
              <c:idx val="1"/>
              <c:layout>
                <c:manualLayout>
                  <c:x val="-4.2832542415921993E-2"/>
                  <c:y val="0.11112833385001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D3E-44DB-85BF-6B60762BFC3F}"/>
                </c:ext>
              </c:extLst>
            </c:dLbl>
            <c:dLbl>
              <c:idx val="2"/>
              <c:layout>
                <c:manualLayout>
                  <c:x val="-3.7793419778754743E-2"/>
                  <c:y val="9.5252857585727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D3E-44DB-85BF-6B60762BFC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0%</c:formatCode>
                <c:ptCount val="3"/>
                <c:pt idx="0">
                  <c:v>0.28999999999999998</c:v>
                </c:pt>
                <c:pt idx="1">
                  <c:v>0.28000000000000003</c:v>
                </c:pt>
                <c:pt idx="2">
                  <c:v>0.22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D3E-44DB-85BF-6B60762BFC3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Повторные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</c:marker>
          <c:dLbls>
            <c:dLbl>
              <c:idx val="0"/>
              <c:layout>
                <c:manualLayout>
                  <c:x val="-6.5508594283174862E-2"/>
                  <c:y val="-0.166692500775023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D3E-44DB-85BF-6B60762BFC3F}"/>
                </c:ext>
              </c:extLst>
            </c:dLbl>
            <c:dLbl>
              <c:idx val="1"/>
              <c:layout>
                <c:manualLayout>
                  <c:x val="-4.2832542415921993E-2"/>
                  <c:y val="-0.1428792863785913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D3E-44DB-85BF-6B60762BFC3F}"/>
                </c:ext>
              </c:extLst>
            </c:dLbl>
            <c:dLbl>
              <c:idx val="2"/>
              <c:layout>
                <c:manualLayout>
                  <c:x val="-3.7793419778754743E-2"/>
                  <c:y val="-0.1031905957178715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D3E-44DB-85BF-6B60762BFC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Лист1!$C$2:$C$4</c:f>
              <c:numCache>
                <c:formatCode>0%</c:formatCode>
                <c:ptCount val="3"/>
                <c:pt idx="0">
                  <c:v>0.12</c:v>
                </c:pt>
                <c:pt idx="1">
                  <c:v>0.14000000000000001</c:v>
                </c:pt>
                <c:pt idx="2">
                  <c:v>0.15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D3E-44DB-85BF-6B60762BFC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792448"/>
        <c:axId val="106793984"/>
      </c:lineChart>
      <c:catAx>
        <c:axId val="10679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Sylfaen" panose="010A0502050306030303" pitchFamily="18" charset="0"/>
              </a:defRPr>
            </a:pPr>
            <a:endParaRPr lang="ru-RU"/>
          </a:p>
        </c:txPr>
        <c:crossAx val="106793984"/>
        <c:crosses val="autoZero"/>
        <c:auto val="1"/>
        <c:lblAlgn val="ctr"/>
        <c:lblOffset val="100"/>
        <c:noMultiLvlLbl val="0"/>
      </c:catAx>
      <c:valAx>
        <c:axId val="1067939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Sylfaen" panose="010A0502050306030303" pitchFamily="18" charset="0"/>
              </a:defRPr>
            </a:pPr>
            <a:endParaRPr lang="ru-RU"/>
          </a:p>
        </c:txPr>
        <c:crossAx val="1067924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latin typeface="Sylfaen" panose="010A0502050306030303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600" b="1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20873819120279"/>
          <c:y val="0.17356768020816035"/>
          <c:w val="0.62371667264657293"/>
          <c:h val="0.60191610658229722"/>
        </c:manualLayout>
      </c:layout>
      <c:bar3DChart>
        <c:barDir val="col"/>
        <c:grouping val="clustere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9900CC"/>
            </a:solidFill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7.2602866139099692E-3"/>
                  <c:y val="1.616625628864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27A-4FF4-B819-7E9E7B556BA4}"/>
                </c:ext>
              </c:extLst>
            </c:dLbl>
            <c:dLbl>
              <c:idx val="1"/>
              <c:layout>
                <c:manualLayout>
                  <c:x val="1.0328285549048606E-2"/>
                  <c:y val="8.08312814432160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27A-4FF4-B819-7E9E7B556BA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1.2271995740554549E-2"/>
                  <c:y val="2.059457678306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27A-4FF4-B819-7E9E7B556BA4}"/>
                </c:ext>
              </c:extLst>
            </c:dLbl>
            <c:dLbl>
              <c:idx val="1"/>
              <c:layout>
                <c:manualLayout>
                  <c:x val="9.2039968054159118E-3"/>
                  <c:y val="1.6475661426454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27A-4FF4-B819-7E9E7B556BA4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8407993610831768E-2"/>
                  <c:y val="8.23783071322749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27A-4FF4-B819-7E9E7B556BA4}"/>
                </c:ext>
              </c:extLst>
            </c:dLbl>
            <c:dLbl>
              <c:idx val="1"/>
              <c:layout>
                <c:manualLayout>
                  <c:x val="1.5339994675693186E-2"/>
                  <c:y val="8.23783071322749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27A-4FF4-B819-7E9E7B556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бумажном носителе</c:v>
                </c:pt>
                <c:pt idx="1">
                  <c:v>в электронной форме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13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27A-4FF4-B819-7E9E7B556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9546624"/>
        <c:axId val="99548160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Столбец1</c:v>
                      </c:pt>
                    </c:strCache>
                  </c:strRef>
                </c:tx>
                <c:spPr>
                  <a:solidFill>
                    <a:srgbClr val="00CC00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scene3d>
                    <a:camera prst="orthographicFront"/>
                    <a:lightRig rig="threePt" dir="t"/>
                  </a:scene3d>
                  <a:sp3d>
                    <a:bevelT w="114300" prst="artDeco"/>
                  </a:sp3d>
                </c:spPr>
                <c:invertIfNegative val="0"/>
                <c:dLbls>
                  <c:dLbl>
                    <c:idx val="1"/>
                    <c:layout>
                      <c:manualLayout>
                        <c:x val="-5.3001493414914723E-4"/>
                        <c:y val="-1.1737935794217691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0-B27A-4FF4-B819-7E9E7B556BA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1400" b="1" i="0" baseline="0"/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Лист1!$A$2:$A$3</c15:sqref>
                        </c15:formulaRef>
                      </c:ext>
                    </c:extLst>
                    <c:strCache>
                      <c:ptCount val="2"/>
                      <c:pt idx="0">
                        <c:v>на бумажном носителе</c:v>
                      </c:pt>
                      <c:pt idx="1">
                        <c:v>в электронной форме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Лист1!$B$2:$B$3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B27A-4FF4-B819-7E9E7B556BA4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Лист1!$C$1</c15:sqref>
                        </c15:formulaRef>
                      </c:ext>
                    </c:extLst>
                    <c:strCache>
                      <c:ptCount val="1"/>
                      <c:pt idx="0">
                        <c:v>Столбец2</c:v>
                      </c:pt>
                    </c:strCache>
                  </c:strRef>
                </c:tx>
                <c:spPr>
                  <a:solidFill>
                    <a:srgbClr val="C000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scene3d>
                    <a:camera prst="orthographicFront"/>
                    <a:lightRig rig="threePt" dir="t"/>
                  </a:scene3d>
                  <a:sp3d>
                    <a:bevelT w="114300" prst="artDeco"/>
                  </a:sp3d>
                </c:spPr>
                <c:invertIfNegative val="0"/>
                <c:dLbls>
                  <c:dLbl>
                    <c:idx val="0"/>
                    <c:layout>
                      <c:manualLayout>
                        <c:x val="1.3749708298526443E-2"/>
                        <c:y val="5.6662653697163619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2-B27A-4FF4-B819-7E9E7B556BA4}"/>
                      </c:ext>
                    </c:extLst>
                  </c:dLbl>
                  <c:dLbl>
                    <c:idx val="1"/>
                    <c:layout>
                      <c:manualLayout>
                        <c:x val="8.6737402965474629E-3"/>
                        <c:y val="-1.0632639452852364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3-B27A-4FF4-B819-7E9E7B556BA4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1400" b="1" i="0" baseline="0"/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Лист1!$A$2:$A$3</c15:sqref>
                        </c15:formulaRef>
                      </c:ext>
                    </c:extLst>
                    <c:strCache>
                      <c:ptCount val="2"/>
                      <c:pt idx="0">
                        <c:v>на бумажном носителе</c:v>
                      </c:pt>
                      <c:pt idx="1">
                        <c:v>в электронной форме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Лист1!$C$2:$C$3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27A-4FF4-B819-7E9E7B556BA4}"/>
                  </c:ext>
                </c:extLst>
              </c15:ser>
            </c15:filteredBarSeries>
          </c:ext>
        </c:extLst>
      </c:bar3DChart>
      <c:catAx>
        <c:axId val="99546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latin typeface="Sylfaen" pitchFamily="18" charset="0"/>
              </a:defRPr>
            </a:pPr>
            <a:endParaRPr lang="ru-RU"/>
          </a:p>
        </c:txPr>
        <c:crossAx val="99548160"/>
        <c:crosses val="autoZero"/>
        <c:auto val="1"/>
        <c:lblAlgn val="ctr"/>
        <c:lblOffset val="100"/>
        <c:noMultiLvlLbl val="0"/>
      </c:catAx>
      <c:valAx>
        <c:axId val="99548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i="0" baseline="0">
                <a:latin typeface="Sylfaen" panose="010A0502050306030303" pitchFamily="18" charset="0"/>
              </a:defRPr>
            </a:pPr>
            <a:endParaRPr lang="ru-RU"/>
          </a:p>
        </c:txPr>
        <c:crossAx val="99546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3361725746319628"/>
          <c:y val="0.29426497744471675"/>
          <c:w val="0.17186012050713298"/>
          <c:h val="0.52175630550806007"/>
        </c:manualLayout>
      </c:layout>
      <c:overlay val="0"/>
      <c:txPr>
        <a:bodyPr/>
        <a:lstStyle/>
        <a:p>
          <a:pPr>
            <a:defRPr sz="1400" b="1" i="0" baseline="0">
              <a:latin typeface="Sylfaen" panose="010A0502050306030303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558945073059038"/>
          <c:y val="0.12792611229229026"/>
          <c:w val="0.50769999972906799"/>
          <c:h val="0.71969436190451952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</c:v>
                </c:pt>
              </c:strCache>
            </c:strRef>
          </c:tx>
          <c:spPr>
            <a:ln>
              <a:solidFill>
                <a:srgbClr val="6600CC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8.205991815790574E-2"/>
                  <c:y val="-0.28188894500304174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303-4956-984D-DA6A69C49EAE}"/>
                </c:ext>
              </c:extLst>
            </c:dLbl>
            <c:dLbl>
              <c:idx val="1"/>
              <c:layout>
                <c:manualLayout>
                  <c:x val="0.18237161264010912"/>
                  <c:y val="-0.17165511273266398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303-4956-984D-DA6A69C49EAE}"/>
                </c:ext>
              </c:extLst>
            </c:dLbl>
            <c:dLbl>
              <c:idx val="2"/>
              <c:layout>
                <c:manualLayout>
                  <c:x val="0.18830860232577978"/>
                  <c:y val="7.6275138660677547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303-4956-984D-DA6A69C49EAE}"/>
                </c:ext>
              </c:extLst>
            </c:dLbl>
            <c:dLbl>
              <c:idx val="3"/>
              <c:layout>
                <c:manualLayout>
                  <c:x val="-8.2354126163526484E-2"/>
                  <c:y val="0.2179655050614455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303-4956-984D-DA6A69C49EAE}"/>
                </c:ext>
              </c:extLst>
            </c:dLbl>
            <c:dLbl>
              <c:idx val="4"/>
              <c:layout>
                <c:manualLayout>
                  <c:x val="-0.18798702613358972"/>
                  <c:y val="-8.3417464946393724E-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303-4956-984D-DA6A69C49EAE}"/>
                </c:ext>
              </c:extLst>
            </c:dLbl>
            <c:dLbl>
              <c:idx val="5"/>
              <c:layout>
                <c:manualLayout>
                  <c:x val="-0.27589173459454314"/>
                  <c:y val="-0.1712526120944469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691981379313977E-2"/>
                      <c:h val="4.31380851333219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303-4956-984D-DA6A69C49EAE}"/>
                </c:ext>
              </c:extLst>
            </c:dLbl>
            <c:dLbl>
              <c:idx val="6"/>
              <c:layout>
                <c:manualLayout>
                  <c:x val="-0.24456222734864747"/>
                  <c:y val="0.12525217695005617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691981379313977E-2"/>
                      <c:h val="4.31380851333220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F303-4956-984D-DA6A69C49EAE}"/>
                </c:ext>
              </c:extLst>
            </c:dLbl>
            <c:dLbl>
              <c:idx val="7"/>
              <c:layout>
                <c:manualLayout>
                  <c:x val="-0.36901681247890605"/>
                  <c:y val="8.6499605660299919E-3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303-4956-984D-DA6A69C49EAE}"/>
                </c:ext>
              </c:extLst>
            </c:dLbl>
            <c:dLbl>
              <c:idx val="8"/>
              <c:layout>
                <c:manualLayout>
                  <c:x val="-0.27278555758361794"/>
                  <c:y val="-0.16312812086555387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303-4956-984D-DA6A69C49EAE}"/>
                </c:ext>
              </c:extLst>
            </c:dLbl>
            <c:dLbl>
              <c:idx val="9"/>
              <c:layout>
                <c:manualLayout>
                  <c:x val="-0.31804760292260825"/>
                  <c:y val="-0.16972722975449522"/>
                </c:manualLayout>
              </c:layout>
              <c:spPr/>
              <c:txPr>
                <a:bodyPr/>
                <a:lstStyle/>
                <a:p>
                  <a:pPr>
                    <a:defRPr sz="1400" b="1">
                      <a:solidFill>
                        <a:srgbClr val="6600CC"/>
                      </a:solidFill>
                      <a:latin typeface="Sylfae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303-4956-984D-DA6A69C49E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467A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Из Администрации Президента РФ</c:v>
                </c:pt>
                <c:pt idx="1">
                  <c:v>Из Государственной Думы         ФС РФ</c:v>
                </c:pt>
                <c:pt idx="2">
                  <c:v>Из министерств и ведомств</c:v>
                </c:pt>
                <c:pt idx="3">
                  <c:v>От заявителей на бумажном носителе</c:v>
                </c:pt>
                <c:pt idx="4">
                  <c:v>От заявителей через портал взаимодействия и по электронной почте</c:v>
                </c:pt>
                <c:pt idx="5">
                  <c:v>Из иных органов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2804</c:v>
                </c:pt>
                <c:pt idx="1">
                  <c:v>120</c:v>
                </c:pt>
                <c:pt idx="2">
                  <c:v>206</c:v>
                </c:pt>
                <c:pt idx="3">
                  <c:v>5477</c:v>
                </c:pt>
                <c:pt idx="4">
                  <c:v>12418</c:v>
                </c:pt>
                <c:pt idx="5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303-4956-984D-DA6A69C49EA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год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4.9535296043580921E-3"/>
                  <c:y val="-0.28576024051156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303-4956-984D-DA6A69C49EAE}"/>
                </c:ext>
              </c:extLst>
            </c:dLbl>
            <c:dLbl>
              <c:idx val="1"/>
              <c:layout>
                <c:manualLayout>
                  <c:x val="0.23960869774428939"/>
                  <c:y val="-0.171685854907393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303-4956-984D-DA6A69C49EAE}"/>
                </c:ext>
              </c:extLst>
            </c:dLbl>
            <c:dLbl>
              <c:idx val="2"/>
              <c:layout>
                <c:manualLayout>
                  <c:x val="0.2483209785786735"/>
                  <c:y val="7.6359758873594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303-4956-984D-DA6A69C49EAE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303-4956-984D-DA6A69C49EAE}"/>
                </c:ext>
              </c:extLst>
            </c:dLbl>
            <c:dLbl>
              <c:idx val="4"/>
              <c:layout>
                <c:manualLayout>
                  <c:x val="-0.12365507515539578"/>
                  <c:y val="-7.7487552984692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303-4956-984D-DA6A69C49EAE}"/>
                </c:ext>
              </c:extLst>
            </c:dLbl>
            <c:dLbl>
              <c:idx val="5"/>
              <c:layout>
                <c:manualLayout>
                  <c:x val="-0.21017230628904104"/>
                  <c:y val="-0.162814202060708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303-4956-984D-DA6A69C49EAE}"/>
                </c:ext>
              </c:extLst>
            </c:dLbl>
            <c:dLbl>
              <c:idx val="6"/>
              <c:layout>
                <c:manualLayout>
                  <c:x val="-0.10081105172239552"/>
                  <c:y val="7.29347002931123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303-4956-984D-DA6A69C49EAE}"/>
                </c:ext>
              </c:extLst>
            </c:dLbl>
            <c:dLbl>
              <c:idx val="7"/>
              <c:layout>
                <c:manualLayout>
                  <c:x val="-0.32442573636966165"/>
                  <c:y val="1.0554549215924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303-4956-984D-DA6A69C49EAE}"/>
                </c:ext>
              </c:extLst>
            </c:dLbl>
            <c:dLbl>
              <c:idx val="8"/>
              <c:layout>
                <c:manualLayout>
                  <c:x val="-0.22556590175202385"/>
                  <c:y val="-0.16313588564164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303-4956-984D-DA6A69C49EAE}"/>
                </c:ext>
              </c:extLst>
            </c:dLbl>
            <c:dLbl>
              <c:idx val="9"/>
              <c:layout>
                <c:manualLayout>
                  <c:x val="-0.27496368387456355"/>
                  <c:y val="-0.161661845902789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303-4956-984D-DA6A69C49E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0000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Из Администрации Президента РФ</c:v>
                </c:pt>
                <c:pt idx="1">
                  <c:v>Из Государственной Думы         ФС РФ</c:v>
                </c:pt>
                <c:pt idx="2">
                  <c:v>Из министерств и ведомств</c:v>
                </c:pt>
                <c:pt idx="3">
                  <c:v>От заявителей на бумажном носителе</c:v>
                </c:pt>
                <c:pt idx="4">
                  <c:v>От заявителей через портал взаимодействия и по электронной почте</c:v>
                </c:pt>
                <c:pt idx="5">
                  <c:v>Из иных органов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2642</c:v>
                </c:pt>
                <c:pt idx="1">
                  <c:v>124</c:v>
                </c:pt>
                <c:pt idx="2">
                  <c:v>247</c:v>
                </c:pt>
                <c:pt idx="3">
                  <c:v>2784</c:v>
                </c:pt>
                <c:pt idx="4">
                  <c:v>11755</c:v>
                </c:pt>
                <c:pt idx="5">
                  <c:v>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F303-4956-984D-DA6A69C49EA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 год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6.4102237674529564E-2"/>
                  <c:y val="-0.27168793079651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691981379313977E-2"/>
                      <c:h val="4.31380851333220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F303-4956-984D-DA6A69C49EAE}"/>
                </c:ext>
              </c:extLst>
            </c:dLbl>
            <c:dLbl>
              <c:idx val="1"/>
              <c:layout>
                <c:manualLayout>
                  <c:x val="0.29771864853651436"/>
                  <c:y val="-0.17106277124224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F303-4956-984D-DA6A69C49EAE}"/>
                </c:ext>
              </c:extLst>
            </c:dLbl>
            <c:dLbl>
              <c:idx val="2"/>
              <c:layout>
                <c:manualLayout>
                  <c:x val="0.30484121909119449"/>
                  <c:y val="7.4462618070155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F303-4956-984D-DA6A69C49EAE}"/>
                </c:ext>
              </c:extLst>
            </c:dLbl>
            <c:dLbl>
              <c:idx val="3"/>
              <c:layout>
                <c:manualLayout>
                  <c:x val="6.5526617187826861E-2"/>
                  <c:y val="0.287787956325194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F303-4956-984D-DA6A69C49EAE}"/>
                </c:ext>
              </c:extLst>
            </c:dLbl>
            <c:dLbl>
              <c:idx val="4"/>
              <c:layout>
                <c:manualLayout>
                  <c:x val="-3.5612404114604979E-2"/>
                  <c:y val="-9.0562643598837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F303-4956-984D-DA6A69C49EAE}"/>
                </c:ext>
              </c:extLst>
            </c:dLbl>
            <c:dLbl>
              <c:idx val="5"/>
              <c:layout>
                <c:manualLayout>
                  <c:x val="-0.15099611786760106"/>
                  <c:y val="-0.16301275847790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F303-4956-984D-DA6A69C49EAE}"/>
                </c:ext>
              </c:extLst>
            </c:dLbl>
            <c:dLbl>
              <c:idx val="6"/>
              <c:layout>
                <c:manualLayout>
                  <c:x val="-2.991432523792098E-2"/>
                  <c:y val="8.0500127643411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F303-4956-984D-DA6A69C49EAE}"/>
                </c:ext>
              </c:extLst>
            </c:dLbl>
            <c:dLbl>
              <c:idx val="7"/>
              <c:layout>
                <c:manualLayout>
                  <c:x val="-0.28062497272995757"/>
                  <c:y val="8.05001276434103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F303-4956-984D-DA6A69C49EAE}"/>
                </c:ext>
              </c:extLst>
            </c:dLbl>
            <c:dLbl>
              <c:idx val="8"/>
              <c:layout>
                <c:manualLayout>
                  <c:x val="-0.17093900135954831"/>
                  <c:y val="-0.152950242522481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F303-4956-984D-DA6A69C49EAE}"/>
                </c:ext>
              </c:extLst>
            </c:dLbl>
            <c:dLbl>
              <c:idx val="9"/>
              <c:layout>
                <c:manualLayout>
                  <c:x val="-0.21937171841142034"/>
                  <c:y val="-0.163012758477907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F303-4956-984D-DA6A69C49E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00"/>
                    </a:solidFill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Из Администрации Президента РФ</c:v>
                </c:pt>
                <c:pt idx="1">
                  <c:v>Из Государственной Думы         ФС РФ</c:v>
                </c:pt>
                <c:pt idx="2">
                  <c:v>Из министерств и ведомств</c:v>
                </c:pt>
                <c:pt idx="3">
                  <c:v>От заявителей на бумажном носителе</c:v>
                </c:pt>
                <c:pt idx="4">
                  <c:v>От заявителей через портал взаимодействия и по электронной почте</c:v>
                </c:pt>
                <c:pt idx="5">
                  <c:v>Из иных органов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3277</c:v>
                </c:pt>
                <c:pt idx="1">
                  <c:v>177</c:v>
                </c:pt>
                <c:pt idx="2">
                  <c:v>360</c:v>
                </c:pt>
                <c:pt idx="3">
                  <c:v>2044</c:v>
                </c:pt>
                <c:pt idx="4">
                  <c:v>12957</c:v>
                </c:pt>
                <c:pt idx="5">
                  <c:v>890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F303-4956-984D-DA6A69C49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732992"/>
        <c:axId val="109734528"/>
      </c:radarChart>
      <c:catAx>
        <c:axId val="10973299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 b="1">
                <a:solidFill>
                  <a:srgbClr val="00682F"/>
                </a:solidFill>
                <a:latin typeface="Sylfaen" pitchFamily="18" charset="0"/>
              </a:defRPr>
            </a:pPr>
            <a:endParaRPr lang="ru-RU"/>
          </a:p>
        </c:txPr>
        <c:crossAx val="109734528"/>
        <c:crosses val="autoZero"/>
        <c:auto val="1"/>
        <c:lblAlgn val="ctr"/>
        <c:lblOffset val="100"/>
        <c:noMultiLvlLbl val="0"/>
      </c:catAx>
      <c:valAx>
        <c:axId val="10973452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300" b="1">
                <a:latin typeface="Sylfaen" pitchFamily="18" charset="0"/>
              </a:defRPr>
            </a:pPr>
            <a:endParaRPr lang="ru-RU"/>
          </a:p>
        </c:txPr>
        <c:crossAx val="1097329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539299986843081"/>
          <c:y val="0.95504939427615565"/>
          <c:w val="0.38492042082849109"/>
          <c:h val="4.4950605723844315E-2"/>
        </c:manualLayout>
      </c:layout>
      <c:overlay val="0"/>
      <c:txPr>
        <a:bodyPr/>
        <a:lstStyle/>
        <a:p>
          <a:pPr>
            <a:defRPr sz="14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179024496937907E-2"/>
          <c:y val="5.4728104511274286E-2"/>
          <c:w val="0.9454542869641297"/>
          <c:h val="0.54931482213466853"/>
        </c:manualLayout>
      </c:layout>
      <c:bar3D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Активность населения 2021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5.4800455145827464E-3"/>
                  <c:y val="5.369828352922248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61C5-4F4E-941B-3A15E88B0560}"/>
                </c:ext>
              </c:extLst>
            </c:dLbl>
            <c:dLbl>
              <c:idx val="1"/>
              <c:layout>
                <c:manualLayout>
                  <c:x val="1.8878109548267336E-5"/>
                  <c:y val="4.87810067482531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1C5-4F4E-941B-3A15E88B0560}"/>
                </c:ext>
              </c:extLst>
            </c:dLbl>
            <c:dLbl>
              <c:idx val="2"/>
              <c:layout>
                <c:manualLayout>
                  <c:x val="-4.1100341359371099E-3"/>
                  <c:y val="-4.072964146939442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61C5-4F4E-941B-3A15E88B0560}"/>
                </c:ext>
              </c:extLst>
            </c:dLbl>
            <c:dLbl>
              <c:idx val="3"/>
              <c:layout>
                <c:manualLayout>
                  <c:x val="3.7810156552336631E-5"/>
                  <c:y val="5.97232984862994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715221883590885E-2"/>
                      <c:h val="3.74976127060270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61C5-4F4E-941B-3A15E88B0560}"/>
                </c:ext>
              </c:extLst>
            </c:dLbl>
            <c:dLbl>
              <c:idx val="4"/>
              <c:layout>
                <c:manualLayout>
                  <c:x val="-4.0533998072922574E-3"/>
                  <c:y val="-7.904454880523852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61C5-4F4E-941B-3A15E88B0560}"/>
                </c:ext>
              </c:extLst>
            </c:dLbl>
            <c:dLbl>
              <c:idx val="5"/>
              <c:layout>
                <c:manualLayout>
                  <c:x val="-5.4800455145827464E-3"/>
                  <c:y val="-2.19859009921855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61C5-4F4E-941B-3A15E88B0560}"/>
                </c:ext>
              </c:extLst>
            </c:dLbl>
            <c:dLbl>
              <c:idx val="6"/>
              <c:layout>
                <c:manualLayout>
                  <c:x val="-2.6267541000018694E-3"/>
                  <c:y val="4.69640459596516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61C5-4F4E-941B-3A15E88B0560}"/>
                </c:ext>
              </c:extLst>
            </c:dLbl>
            <c:dLbl>
              <c:idx val="7"/>
              <c:layout>
                <c:manualLayout>
                  <c:x val="6.9444474409696691E-3"/>
                  <c:y val="3.8816429040503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61C5-4F4E-941B-3A15E88B0560}"/>
                </c:ext>
              </c:extLst>
            </c:dLbl>
            <c:dLbl>
              <c:idx val="8"/>
              <c:layout>
                <c:manualLayout>
                  <c:x val="2.8343054301210053E-3"/>
                  <c:y val="1.17730953700090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61C5-4F4E-941B-3A15E88B0560}"/>
                </c:ext>
              </c:extLst>
            </c:dLbl>
            <c:dLbl>
              <c:idx val="9"/>
              <c:layout>
                <c:manualLayout>
                  <c:x val="-1.3888894881939539E-3"/>
                  <c:y val="5.1037010106591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61C5-4F4E-941B-3A15E88B0560}"/>
                </c:ext>
              </c:extLst>
            </c:dLbl>
            <c:dLbl>
              <c:idx val="10"/>
              <c:layout>
                <c:manualLayout>
                  <c:x val="4.1855465741301289E-3"/>
                  <c:y val="5.1575681567152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61C5-4F4E-941B-3A15E88B0560}"/>
                </c:ext>
              </c:extLst>
            </c:dLbl>
            <c:dLbl>
              <c:idx val="11"/>
              <c:layout>
                <c:manualLayout>
                  <c:x val="8.3144588196154556E-3"/>
                  <c:y val="3.47451535188337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1C5-4F4E-941B-3A15E88B0560}"/>
                </c:ext>
              </c:extLst>
            </c:dLbl>
            <c:dLbl>
              <c:idx val="12"/>
              <c:layout>
                <c:manualLayout>
                  <c:x val="1.5145637603295622E-2"/>
                  <c:y val="4.613324232768888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1C5-4F4E-941B-3A15E88B0560}"/>
                </c:ext>
              </c:extLst>
            </c:dLbl>
            <c:dLbl>
              <c:idx val="13"/>
              <c:layout>
                <c:manualLayout>
                  <c:x val="6.9255693314215026E-3"/>
                  <c:y val="1.057079417903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1C5-4F4E-941B-3A15E88B0560}"/>
                </c:ext>
              </c:extLst>
            </c:dLbl>
            <c:dLbl>
              <c:idx val="14"/>
              <c:layout>
                <c:manualLayout>
                  <c:x val="1.1035603467358561E-2"/>
                  <c:y val="1.432502451138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1C5-4F4E-941B-3A15E88B0560}"/>
                </c:ext>
              </c:extLst>
            </c:dLbl>
            <c:dLbl>
              <c:idx val="15"/>
              <c:layout>
                <c:manualLayout>
                  <c:x val="9.6655920887128762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1C5-4F4E-941B-3A15E88B0560}"/>
                </c:ext>
              </c:extLst>
            </c:dLbl>
            <c:dLbl>
              <c:idx val="16"/>
              <c:layout>
                <c:manualLayout>
                  <c:x val="6.9443350831147228E-3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1C5-4F4E-941B-3A15E88B0560}"/>
                </c:ext>
              </c:extLst>
            </c:dLbl>
            <c:dLbl>
              <c:idx val="17"/>
              <c:layout>
                <c:manualLayout>
                  <c:x val="1.2405614846004248E-2"/>
                  <c:y val="3.42047934330038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1C5-4F4E-941B-3A15E88B0560}"/>
                </c:ext>
              </c:extLst>
            </c:dLbl>
            <c:dLbl>
              <c:idx val="18"/>
              <c:layout>
                <c:manualLayout>
                  <c:x val="6.9633255505180368E-3"/>
                  <c:y val="-6.84095868660077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1C5-4F4E-941B-3A15E88B0560}"/>
                </c:ext>
              </c:extLst>
            </c:dLbl>
            <c:dLbl>
              <c:idx val="19"/>
              <c:layout>
                <c:manualLayout>
                  <c:x val="5.5178017336792807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1C5-4F4E-941B-3A15E88B0560}"/>
                </c:ext>
              </c:extLst>
            </c:dLbl>
            <c:dLbl>
              <c:idx val="20"/>
              <c:layout>
                <c:manualLayout>
                  <c:x val="5.55555555555565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1C5-4F4E-941B-3A15E88B0560}"/>
                </c:ext>
              </c:extLst>
            </c:dLbl>
            <c:dLbl>
              <c:idx val="21"/>
              <c:layout>
                <c:manualLayout>
                  <c:x val="1.1111111111111127E-2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1C5-4F4E-941B-3A15E88B05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Лист1!$C$2:$C$12</c:f>
            </c:numRef>
          </c:val>
          <c:extLst>
            <c:ext xmlns:c16="http://schemas.microsoft.com/office/drawing/2014/chart" uri="{C3380CC4-5D6E-409C-BE32-E72D297353CC}">
              <c16:uniqueId val="{00000028-61C5-4F4E-941B-3A15E88B056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Лист1!$D$2:$D$12</c:f>
            </c:numRef>
          </c:val>
          <c:extLst>
            <c:ext xmlns:c16="http://schemas.microsoft.com/office/drawing/2014/chart" uri="{C3380CC4-5D6E-409C-BE32-E72D297353CC}">
              <c16:uniqueId val="{00000029-61C5-4F4E-941B-3A15E88B056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Активность населения 2021 год2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Лист1!$E$2:$E$12</c:f>
            </c:numRef>
          </c:val>
          <c:extLst>
            <c:ext xmlns:c16="http://schemas.microsoft.com/office/drawing/2014/chart" uri="{C3380CC4-5D6E-409C-BE32-E72D297353CC}">
              <c16:uniqueId val="{0000002A-61C5-4F4E-941B-3A15E88B056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Активность населения 2022 год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-1.3700113786456992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B-61C5-4F4E-941B-3A15E88B0560}"/>
                </c:ext>
              </c:extLst>
            </c:dLbl>
            <c:dLbl>
              <c:idx val="1"/>
              <c:layout>
                <c:manualLayout>
                  <c:x val="-2.7400227572913732E-3"/>
                  <c:y val="-1.715643272508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61C5-4F4E-941B-3A15E88B0560}"/>
                </c:ext>
              </c:extLst>
            </c:dLbl>
            <c:dLbl>
              <c:idx val="3"/>
              <c:layout>
                <c:manualLayout>
                  <c:x val="-5.0233170252472518E-17"/>
                  <c:y val="-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D-61C5-4F4E-941B-3A15E88B0560}"/>
                </c:ext>
              </c:extLst>
            </c:dLbl>
            <c:dLbl>
              <c:idx val="4"/>
              <c:layout>
                <c:manualLayout>
                  <c:x val="-5.4800455145827967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E-61C5-4F4E-941B-3A15E88B0560}"/>
                </c:ext>
              </c:extLst>
            </c:dLbl>
            <c:dLbl>
              <c:idx val="6"/>
              <c:layout>
                <c:manualLayout>
                  <c:x val="-6.8500568932284333E-3"/>
                  <c:y val="-8.5782163625424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F-61C5-4F4E-941B-3A15E88B0560}"/>
                </c:ext>
              </c:extLst>
            </c:dLbl>
            <c:dLbl>
              <c:idx val="7"/>
              <c:layout>
                <c:manualLayout>
                  <c:x val="-2.7400227572913732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61C5-4F4E-941B-3A15E88B0560}"/>
                </c:ext>
              </c:extLst>
            </c:dLbl>
            <c:dLbl>
              <c:idx val="8"/>
              <c:layout>
                <c:manualLayout>
                  <c:x val="-1.0046634050494504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1-61C5-4F4E-941B-3A15E88B0560}"/>
                </c:ext>
              </c:extLst>
            </c:dLbl>
            <c:dLbl>
              <c:idx val="9"/>
              <c:layout>
                <c:manualLayout>
                  <c:x val="-1.0046634050494504E-16"/>
                  <c:y val="-2.3590094996991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2-61C5-4F4E-941B-3A15E88B0560}"/>
                </c:ext>
              </c:extLst>
            </c:dLbl>
            <c:dLbl>
              <c:idx val="11"/>
              <c:layout>
                <c:manualLayout>
                  <c:x val="4.1100341359370596E-3"/>
                  <c:y val="4.5035635903347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1C5-4F4E-941B-3A15E88B0560}"/>
                </c:ext>
              </c:extLst>
            </c:dLbl>
            <c:dLbl>
              <c:idx val="12"/>
              <c:layout>
                <c:manualLayout>
                  <c:x val="2.7400227572913732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1C5-4F4E-941B-3A15E88B0560}"/>
                </c:ext>
              </c:extLst>
            </c:dLbl>
            <c:dLbl>
              <c:idx val="13"/>
              <c:layout>
                <c:manualLayout>
                  <c:x val="1.3700113786456866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1C5-4F4E-941B-3A15E88B0560}"/>
                </c:ext>
              </c:extLst>
            </c:dLbl>
            <c:dLbl>
              <c:idx val="14"/>
              <c:layout>
                <c:manualLayout>
                  <c:x val="0"/>
                  <c:y val="5.3613852265890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1C5-4F4E-941B-3A15E88B0560}"/>
                </c:ext>
              </c:extLst>
            </c:dLbl>
            <c:dLbl>
              <c:idx val="15"/>
              <c:layout>
                <c:manualLayout>
                  <c:x val="5.4800455145826458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1C5-4F4E-941B-3A15E88B0560}"/>
                </c:ext>
              </c:extLst>
            </c:dLbl>
            <c:dLbl>
              <c:idx val="16"/>
              <c:layout>
                <c:manualLayout>
                  <c:x val="4.1100341359371602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1C5-4F4E-941B-3A15E88B0560}"/>
                </c:ext>
              </c:extLst>
            </c:dLbl>
            <c:dLbl>
              <c:idx val="17"/>
              <c:layout>
                <c:manualLayout>
                  <c:x val="4.1100341359370596E-3"/>
                  <c:y val="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1C5-4F4E-941B-3A15E88B0560}"/>
                </c:ext>
              </c:extLst>
            </c:dLbl>
            <c:dLbl>
              <c:idx val="18"/>
              <c:layout>
                <c:manualLayout>
                  <c:x val="0"/>
                  <c:y val="5.5758406356525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1C5-4F4E-941B-3A15E88B0560}"/>
                </c:ext>
              </c:extLst>
            </c:dLbl>
            <c:dLbl>
              <c:idx val="19"/>
              <c:layout>
                <c:manualLayout>
                  <c:x val="1.370011378645787E-3"/>
                  <c:y val="4.0746527722076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1C5-4F4E-941B-3A15E88B0560}"/>
                </c:ext>
              </c:extLst>
            </c:dLbl>
            <c:dLbl>
              <c:idx val="20"/>
              <c:layout>
                <c:manualLayout>
                  <c:x val="5.4800455145827464E-3"/>
                  <c:y val="5.1469298175254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1C5-4F4E-941B-3A15E88B0560}"/>
                </c:ext>
              </c:extLst>
            </c:dLbl>
            <c:spPr>
              <a:solidFill>
                <a:srgbClr val="FFFF00"/>
              </a:solidFill>
            </c:spPr>
            <c:txPr>
              <a:bodyPr/>
              <a:lstStyle/>
              <a:p>
                <a:pPr>
                  <a:defRPr sz="11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Лист1!$F$2:$F$12</c:f>
              <c:numCache>
                <c:formatCode>0.0</c:formatCode>
                <c:ptCount val="11"/>
                <c:pt idx="0">
                  <c:v>23</c:v>
                </c:pt>
                <c:pt idx="1">
                  <c:v>6.9</c:v>
                </c:pt>
                <c:pt idx="2">
                  <c:v>19.3</c:v>
                </c:pt>
                <c:pt idx="3">
                  <c:v>10.9</c:v>
                </c:pt>
                <c:pt idx="4">
                  <c:v>9.6</c:v>
                </c:pt>
                <c:pt idx="5">
                  <c:v>9</c:v>
                </c:pt>
                <c:pt idx="6">
                  <c:v>6.3</c:v>
                </c:pt>
                <c:pt idx="7">
                  <c:v>7.5</c:v>
                </c:pt>
                <c:pt idx="8">
                  <c:v>7.5</c:v>
                </c:pt>
                <c:pt idx="9">
                  <c:v>6</c:v>
                </c:pt>
                <c:pt idx="10">
                  <c:v>10.3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D-61C5-4F4E-941B-3A15E88B056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Активность населения 2023 год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4.1100341359370596E-3"/>
                  <c:y val="-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E-61C5-4F4E-941B-3A15E88B0560}"/>
                </c:ext>
              </c:extLst>
            </c:dLbl>
            <c:dLbl>
              <c:idx val="1"/>
              <c:layout>
                <c:manualLayout>
                  <c:x val="8.2200682718740949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B5-402D-9354-70275A5F4575}"/>
                </c:ext>
              </c:extLst>
            </c:dLbl>
            <c:dLbl>
              <c:idx val="2"/>
              <c:layout>
                <c:manualLayout>
                  <c:x val="2.7400227572913732E-3"/>
                  <c:y val="-2.1445540906356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2B5-402D-9354-70275A5F4575}"/>
                </c:ext>
              </c:extLst>
            </c:dLbl>
            <c:dLbl>
              <c:idx val="3"/>
              <c:layout>
                <c:manualLayout>
                  <c:x val="6.8500568932284333E-3"/>
                  <c:y val="-2.1445540906356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F-61C5-4F4E-941B-3A15E88B0560}"/>
                </c:ext>
              </c:extLst>
            </c:dLbl>
            <c:dLbl>
              <c:idx val="4"/>
              <c:layout>
                <c:manualLayout>
                  <c:x val="4.1100341359370596E-3"/>
                  <c:y val="-2.1445540906355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0-61C5-4F4E-941B-3A15E88B0560}"/>
                </c:ext>
              </c:extLst>
            </c:dLbl>
            <c:dLbl>
              <c:idx val="5"/>
              <c:layout>
                <c:manualLayout>
                  <c:x val="5.4800455145827464E-3"/>
                  <c:y val="-6.43366227190679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1-61C5-4F4E-941B-3A15E88B0560}"/>
                </c:ext>
              </c:extLst>
            </c:dLbl>
            <c:dLbl>
              <c:idx val="6"/>
              <c:layout>
                <c:manualLayout>
                  <c:x val="8.2200682718741192E-3"/>
                  <c:y val="-4.289108181271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2B5-402D-9354-70275A5F4575}"/>
                </c:ext>
              </c:extLst>
            </c:dLbl>
            <c:dLbl>
              <c:idx val="7"/>
              <c:layout>
                <c:manualLayout>
                  <c:x val="6.8500568932284333E-3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2-61C5-4F4E-941B-3A15E88B0560}"/>
                </c:ext>
              </c:extLst>
            </c:dLbl>
            <c:dLbl>
              <c:idx val="8"/>
              <c:layout>
                <c:manualLayout>
                  <c:x val="1.0960091029165493E-2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3-61C5-4F4E-941B-3A15E88B0560}"/>
                </c:ext>
              </c:extLst>
            </c:dLbl>
            <c:dLbl>
              <c:idx val="9"/>
              <c:layout>
                <c:manualLayout>
                  <c:x val="4.1100341359370596E-3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4-61C5-4F4E-941B-3A15E88B0560}"/>
                </c:ext>
              </c:extLst>
            </c:dLbl>
            <c:dLbl>
              <c:idx val="10"/>
              <c:layout>
                <c:manualLayout>
                  <c:x val="6.8500568932284333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5-61C5-4F4E-941B-3A15E88B0560}"/>
                </c:ext>
              </c:extLst>
            </c:dLbl>
            <c:spPr>
              <a:solidFill>
                <a:srgbClr val="002060"/>
              </a:solidFill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Лист1!$G$2:$G$12</c:f>
              <c:numCache>
                <c:formatCode>0.0</c:formatCode>
                <c:ptCount val="11"/>
                <c:pt idx="0">
                  <c:v>16.754958359661128</c:v>
                </c:pt>
                <c:pt idx="1">
                  <c:v>6.6303453947368425</c:v>
                </c:pt>
                <c:pt idx="2">
                  <c:v>11.74239816104617</c:v>
                </c:pt>
                <c:pt idx="3">
                  <c:v>7.3168632176982014</c:v>
                </c:pt>
                <c:pt idx="4">
                  <c:v>10.006826362169543</c:v>
                </c:pt>
                <c:pt idx="5">
                  <c:v>6.3835960924654227</c:v>
                </c:pt>
                <c:pt idx="6">
                  <c:v>5.2873483775097627</c:v>
                </c:pt>
                <c:pt idx="7">
                  <c:v>10.386591173272338</c:v>
                </c:pt>
                <c:pt idx="8">
                  <c:v>7.1791803769069693</c:v>
                </c:pt>
                <c:pt idx="9">
                  <c:v>5.1360091306828988</c:v>
                </c:pt>
                <c:pt idx="10">
                  <c:v>11.545677586953385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6-61C5-4F4E-941B-3A15E88B056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Активность населения 2024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1"/>
              <c:layout>
                <c:manualLayout>
                  <c:x val="1.3700113786456867E-2"/>
                  <c:y val="6.43366227190675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7EE-4A9C-8058-F1BDA4472F3F}"/>
                </c:ext>
              </c:extLst>
            </c:dLbl>
            <c:dLbl>
              <c:idx val="3"/>
              <c:layout>
                <c:manualLayout>
                  <c:x val="1.233010240781118E-2"/>
                  <c:y val="1.0722770453177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7EE-4A9C-8058-F1BDA4472F3F}"/>
                </c:ext>
              </c:extLst>
            </c:dLbl>
            <c:dLbl>
              <c:idx val="4"/>
              <c:layout>
                <c:manualLayout>
                  <c:x val="8.22006827187411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7EE-4A9C-8058-F1BDA4472F3F}"/>
                </c:ext>
              </c:extLst>
            </c:dLbl>
            <c:dLbl>
              <c:idx val="5"/>
              <c:layout>
                <c:manualLayout>
                  <c:x val="1.233010240781118E-2"/>
                  <c:y val="-7.863274161783121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EE-4A9C-8058-F1BDA4472F3F}"/>
                </c:ext>
              </c:extLst>
            </c:dLbl>
            <c:dLbl>
              <c:idx val="6"/>
              <c:layout>
                <c:manualLayout>
                  <c:x val="1.64401365437481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7EE-4A9C-8058-F1BDA4472F3F}"/>
                </c:ext>
              </c:extLst>
            </c:dLbl>
            <c:dLbl>
              <c:idx val="8"/>
              <c:layout>
                <c:manualLayout>
                  <c:x val="9.590079650519806E-3"/>
                  <c:y val="-7.863274161783121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7EE-4A9C-8058-F1BDA4472F3F}"/>
                </c:ext>
              </c:extLst>
            </c:dLbl>
            <c:dLbl>
              <c:idx val="9"/>
              <c:layout>
                <c:manualLayout>
                  <c:x val="1.3700113786456867E-2"/>
                  <c:y val="1.5011878634449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EE-4A9C-8058-F1BDA4472F3F}"/>
                </c:ext>
              </c:extLst>
            </c:dLbl>
            <c:dLbl>
              <c:idx val="10"/>
              <c:layout>
                <c:manualLayout>
                  <c:x val="1.233010240781118E-2"/>
                  <c:y val="-3.931637080891560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7EE-4A9C-8058-F1BDA4472F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6000" tIns="36000" rIns="36000" bIns="19050" anchor="ctr">
                <a:spAutoFit/>
              </a:bodyPr>
              <a:lstStyle/>
              <a:p>
                <a:pPr>
                  <a:defRPr sz="11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</c:ext>
            </c:extLst>
          </c:dLbls>
          <c:cat>
            <c:strRef>
              <c:f>Лист1!$A$2:$A$12</c:f>
              <c:strCache>
                <c:ptCount val="11"/>
                <c:pt idx="0">
                  <c:v>г. Белгород</c:v>
                </c:pt>
                <c:pt idx="1">
                  <c:v>Алексеевский городской округ</c:v>
                </c:pt>
                <c:pt idx="2">
                  <c:v>Белгородский район</c:v>
                </c:pt>
                <c:pt idx="3">
                  <c:v>Борисовский район</c:v>
                </c:pt>
                <c:pt idx="4">
                  <c:v>Валуйский городской округ</c:v>
                </c:pt>
                <c:pt idx="5">
                  <c:v>Вейделевский район</c:v>
                </c:pt>
                <c:pt idx="6">
                  <c:v>Волоконовский район</c:v>
                </c:pt>
                <c:pt idx="7">
                  <c:v>Грайворонский городской округ</c:v>
                </c:pt>
                <c:pt idx="8">
                  <c:v>Губкинский городской округ</c:v>
                </c:pt>
                <c:pt idx="9">
                  <c:v>Ивнянский район</c:v>
                </c:pt>
                <c:pt idx="10">
                  <c:v>Корочанский район</c:v>
                </c:pt>
              </c:strCache>
            </c:strRef>
          </c:cat>
          <c:val>
            <c:numRef>
              <c:f>Лист1!$H$2:$H$12</c:f>
              <c:numCache>
                <c:formatCode>0.0</c:formatCode>
                <c:ptCount val="11"/>
                <c:pt idx="0">
                  <c:v>21.6</c:v>
                </c:pt>
                <c:pt idx="1">
                  <c:v>5.4</c:v>
                </c:pt>
                <c:pt idx="2">
                  <c:v>15.7</c:v>
                </c:pt>
                <c:pt idx="3">
                  <c:v>7.3</c:v>
                </c:pt>
                <c:pt idx="4">
                  <c:v>7.4</c:v>
                </c:pt>
                <c:pt idx="5">
                  <c:v>3.9</c:v>
                </c:pt>
                <c:pt idx="6">
                  <c:v>4.5999999999999996</c:v>
                </c:pt>
                <c:pt idx="7">
                  <c:v>18.600000000000001</c:v>
                </c:pt>
                <c:pt idx="8">
                  <c:v>5.6</c:v>
                </c:pt>
                <c:pt idx="9">
                  <c:v>6.4</c:v>
                </c:pt>
                <c:pt idx="10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E-4A9C-8058-F1BDA4472F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682816"/>
        <c:axId val="10818470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Активность населения 2020 год</c:v>
                      </c:pt>
                    </c:strCache>
                  </c:strRef>
                </c:tx>
                <c:spPr>
                  <a:solidFill>
                    <a:srgbClr val="3333CC"/>
                  </a:solidFill>
                </c:spPr>
                <c:invertIfNegative val="0"/>
                <c:dLbls>
                  <c:dLbl>
                    <c:idx val="0"/>
                    <c:layout>
                      <c:manualLayout>
                        <c:x val="-2.796657085936175E-3"/>
                        <c:y val="7.763623533154513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0-61C5-4F4E-941B-3A15E88B0560}"/>
                      </c:ext>
                    </c:extLst>
                  </c:dLbl>
                  <c:dLbl>
                    <c:idx val="1"/>
                    <c:layout>
                      <c:manualLayout>
                        <c:x val="-2.8533992894926815E-3"/>
                        <c:y val="6.4230557285069171E-4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1-61C5-4F4E-941B-3A15E88B0560}"/>
                      </c:ext>
                    </c:extLst>
                  </c:dLbl>
                  <c:dLbl>
                    <c:idx val="2"/>
                    <c:layout>
                      <c:manualLayout>
                        <c:x val="-1.0997847248262027E-2"/>
                        <c:y val="6.0263658572128872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2-61C5-4F4E-941B-3A15E88B0560}"/>
                      </c:ext>
                    </c:extLst>
                  </c:dLbl>
                  <c:dLbl>
                    <c:idx val="3"/>
                    <c:layout>
                      <c:manualLayout>
                        <c:x val="0"/>
                        <c:y val="6.026357484475011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3-61C5-4F4E-941B-3A15E88B0560}"/>
                      </c:ext>
                    </c:extLst>
                  </c:dLbl>
                  <c:dLbl>
                    <c:idx val="4"/>
                    <c:layout>
                      <c:manualLayout>
                        <c:x val="-7.5512438193069345E-5"/>
                        <c:y val="8.47926292182492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4-61C5-4F4E-941B-3A15E88B0560}"/>
                      </c:ext>
                    </c:extLst>
                  </c:dLbl>
                  <c:dLbl>
                    <c:idx val="5"/>
                    <c:layout>
                      <c:manualLayout>
                        <c:x val="-4.1100341359371602E-3"/>
                        <c:y val="3.0381745825760554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5-61C5-4F4E-941B-3A15E88B0560}"/>
                      </c:ext>
                    </c:extLst>
                  </c:dLbl>
                  <c:dLbl>
                    <c:idx val="6"/>
                    <c:layout>
                      <c:manualLayout>
                        <c:x val="0"/>
                        <c:y val="-2.1447229531624322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6-61C5-4F4E-941B-3A15E88B0560}"/>
                      </c:ext>
                    </c:extLst>
                  </c:dLbl>
                  <c:dLbl>
                    <c:idx val="7"/>
                    <c:layout>
                      <c:manualLayout>
                        <c:x val="-1.3700113786456363E-3"/>
                        <c:y val="6.026357484475011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7-61C5-4F4E-941B-3A15E88B0560}"/>
                      </c:ext>
                    </c:extLst>
                  </c:dLbl>
                  <c:dLbl>
                    <c:idx val="8"/>
                    <c:layout>
                      <c:manualLayout>
                        <c:x val="1.3133770500008846E-3"/>
                        <c:y val="9.2266484655377761E-4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61C5-4F4E-941B-3A15E88B0560}"/>
                      </c:ext>
                    </c:extLst>
                  </c:dLbl>
                  <c:dLbl>
                    <c:idx val="9"/>
                    <c:layout>
                      <c:manualLayout>
                        <c:x val="-1.8878109548267336E-5"/>
                        <c:y val="6.4876982804898146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9-61C5-4F4E-941B-3A15E88B0560}"/>
                      </c:ext>
                    </c:extLst>
                  </c:dLbl>
                  <c:dLbl>
                    <c:idx val="10"/>
                    <c:layout>
                      <c:manualLayout>
                        <c:x val="-5.5744360623240828E-3"/>
                        <c:y val="6.717729065132289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A-61C5-4F4E-941B-3A15E88B0560}"/>
                      </c:ext>
                    </c:extLst>
                  </c:dLbl>
                  <c:dLbl>
                    <c:idx val="11"/>
                    <c:layout>
                      <c:manualLayout>
                        <c:x val="-1.3700113786456866E-3"/>
                        <c:y val="6.433662271906831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B-61C5-4F4E-941B-3A15E88B0560}"/>
                      </c:ext>
                    </c:extLst>
                  </c:dLbl>
                  <c:dLbl>
                    <c:idx val="13"/>
                    <c:layout>
                      <c:manualLayout>
                        <c:x val="-5.4800455145827464E-3"/>
                        <c:y val="1.5011878634449272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C-61C5-4F4E-941B-3A15E88B0560}"/>
                      </c:ext>
                    </c:extLst>
                  </c:dLbl>
                  <c:dLbl>
                    <c:idx val="14"/>
                    <c:layout>
                      <c:manualLayout>
                        <c:x val="8.2200682718741192E-3"/>
                        <c:y val="8.5782163625424419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D-61C5-4F4E-941B-3A15E88B0560}"/>
                      </c:ext>
                    </c:extLst>
                  </c:dLbl>
                  <c:dLbl>
                    <c:idx val="15"/>
                    <c:layout>
                      <c:manualLayout>
                        <c:x val="6.8500568932283326E-3"/>
                        <c:y val="2.144554090635610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E-61C5-4F4E-941B-3A15E88B0560}"/>
                      </c:ext>
                    </c:extLst>
                  </c:dLbl>
                  <c:dLbl>
                    <c:idx val="18"/>
                    <c:layout>
                      <c:manualLayout>
                        <c:x val="2.6644024441866998E-3"/>
                        <c:y val="1.1591399291148885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F-61C5-4F4E-941B-3A15E88B0560}"/>
                      </c:ext>
                    </c:extLst>
                  </c:dLbl>
                  <c:dLbl>
                    <c:idx val="19"/>
                    <c:layout>
                      <c:manualLayout>
                        <c:x val="-4.1290201203969309E-3"/>
                        <c:y val="6.8409586866007756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0-61C5-4F4E-941B-3A15E88B056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1100" b="1">
                          <a:latin typeface="Sylfaen" pitchFamily="18" charset="0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Лист1!$A$2:$A$12</c15:sqref>
                        </c15:formulaRef>
                      </c:ext>
                    </c:extLst>
                    <c:strCache>
                      <c:ptCount val="11"/>
                      <c:pt idx="0">
                        <c:v>г. Белгород</c:v>
                      </c:pt>
                      <c:pt idx="1">
                        <c:v>Алексеевский городской округ</c:v>
                      </c:pt>
                      <c:pt idx="2">
                        <c:v>Белгородский район</c:v>
                      </c:pt>
                      <c:pt idx="3">
                        <c:v>Борисовский район</c:v>
                      </c:pt>
                      <c:pt idx="4">
                        <c:v>Валуйский городской округ</c:v>
                      </c:pt>
                      <c:pt idx="5">
                        <c:v>Вейделевский район</c:v>
                      </c:pt>
                      <c:pt idx="6">
                        <c:v>Волоконовский район</c:v>
                      </c:pt>
                      <c:pt idx="7">
                        <c:v>Грайворонский городской округ</c:v>
                      </c:pt>
                      <c:pt idx="8">
                        <c:v>Губкинский городской округ</c:v>
                      </c:pt>
                      <c:pt idx="9">
                        <c:v>Ивнянский район</c:v>
                      </c:pt>
                      <c:pt idx="10">
                        <c:v>Корочанский район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Лист1!$B$2:$B$12</c15:sqref>
                        </c15:formulaRef>
                      </c:ext>
                    </c:extLst>
                  </c:numRef>
                </c:val>
                <c:extLst>
                  <c:ext xmlns:c16="http://schemas.microsoft.com/office/drawing/2014/chart" uri="{C3380CC4-5D6E-409C-BE32-E72D297353CC}">
                    <c16:uniqueId val="{00000011-61C5-4F4E-941B-3A15E88B0560}"/>
                  </c:ext>
                </c:extLst>
              </c15:ser>
            </c15:filteredBarSeries>
          </c:ext>
        </c:extLst>
      </c:bar3DChart>
      <c:catAx>
        <c:axId val="10768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Sylfaen" pitchFamily="18" charset="0"/>
              </a:defRPr>
            </a:pPr>
            <a:endParaRPr lang="ru-RU"/>
          </a:p>
        </c:txPr>
        <c:crossAx val="108184704"/>
        <c:crosses val="autoZero"/>
        <c:auto val="1"/>
        <c:lblAlgn val="ctr"/>
        <c:lblOffset val="100"/>
        <c:noMultiLvlLbl val="0"/>
      </c:catAx>
      <c:valAx>
        <c:axId val="10818470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Sylfaen" pitchFamily="18" charset="0"/>
              </a:defRPr>
            </a:pPr>
            <a:endParaRPr lang="ru-RU"/>
          </a:p>
        </c:txPr>
        <c:crossAx val="107682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386634605930462E-2"/>
          <c:y val="0.88792594094843647"/>
          <c:w val="0.806963455000412"/>
          <c:h val="4.362056792858196E-2"/>
        </c:manualLayout>
      </c:layout>
      <c:overlay val="0"/>
      <c:txPr>
        <a:bodyPr/>
        <a:lstStyle/>
        <a:p>
          <a:pPr>
            <a:defRPr sz="11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179024496937907E-2"/>
          <c:y val="5.4728104511274286E-2"/>
          <c:w val="0.9454542869641297"/>
          <c:h val="0.54931482213466853"/>
        </c:manualLayout>
      </c:layout>
      <c:bar3DChart>
        <c:barDir val="col"/>
        <c:grouping val="clustere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Активность населения 2021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-5.4800455145827464E-3"/>
                  <c:y val="5.369828352922248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61C5-4F4E-941B-3A15E88B0560}"/>
                </c:ext>
              </c:extLst>
            </c:dLbl>
            <c:dLbl>
              <c:idx val="1"/>
              <c:layout>
                <c:manualLayout>
                  <c:x val="1.8878109548267336E-5"/>
                  <c:y val="4.87810067482531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61C5-4F4E-941B-3A15E88B0560}"/>
                </c:ext>
              </c:extLst>
            </c:dLbl>
            <c:dLbl>
              <c:idx val="2"/>
              <c:layout>
                <c:manualLayout>
                  <c:x val="-4.1100341359371099E-3"/>
                  <c:y val="-4.072964146939442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61C5-4F4E-941B-3A15E88B0560}"/>
                </c:ext>
              </c:extLst>
            </c:dLbl>
            <c:dLbl>
              <c:idx val="3"/>
              <c:layout>
                <c:manualLayout>
                  <c:x val="3.7810156552336631E-5"/>
                  <c:y val="5.97232984862994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6715221883590885E-2"/>
                      <c:h val="3.74976127060270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61C5-4F4E-941B-3A15E88B0560}"/>
                </c:ext>
              </c:extLst>
            </c:dLbl>
            <c:dLbl>
              <c:idx val="4"/>
              <c:layout>
                <c:manualLayout>
                  <c:x val="-4.0533998072922574E-3"/>
                  <c:y val="-7.904454880523852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61C5-4F4E-941B-3A15E88B0560}"/>
                </c:ext>
              </c:extLst>
            </c:dLbl>
            <c:dLbl>
              <c:idx val="5"/>
              <c:layout>
                <c:manualLayout>
                  <c:x val="-5.4800455145827464E-3"/>
                  <c:y val="-2.19859009921855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7-61C5-4F4E-941B-3A15E88B0560}"/>
                </c:ext>
              </c:extLst>
            </c:dLbl>
            <c:dLbl>
              <c:idx val="6"/>
              <c:layout>
                <c:manualLayout>
                  <c:x val="-2.6267541000018694E-3"/>
                  <c:y val="4.69640459596516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61C5-4F4E-941B-3A15E88B0560}"/>
                </c:ext>
              </c:extLst>
            </c:dLbl>
            <c:dLbl>
              <c:idx val="7"/>
              <c:layout>
                <c:manualLayout>
                  <c:x val="6.9444474409696691E-3"/>
                  <c:y val="3.8816429040503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9-61C5-4F4E-941B-3A15E88B0560}"/>
                </c:ext>
              </c:extLst>
            </c:dLbl>
            <c:dLbl>
              <c:idx val="8"/>
              <c:layout>
                <c:manualLayout>
                  <c:x val="2.8343054301210053E-3"/>
                  <c:y val="1.17730953700090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61C5-4F4E-941B-3A15E88B0560}"/>
                </c:ext>
              </c:extLst>
            </c:dLbl>
            <c:dLbl>
              <c:idx val="9"/>
              <c:layout>
                <c:manualLayout>
                  <c:x val="-1.3888894881939539E-3"/>
                  <c:y val="5.1037010106591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61C5-4F4E-941B-3A15E88B0560}"/>
                </c:ext>
              </c:extLst>
            </c:dLbl>
            <c:dLbl>
              <c:idx val="10"/>
              <c:layout>
                <c:manualLayout>
                  <c:x val="4.1855465741301289E-3"/>
                  <c:y val="5.1575681567152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C-61C5-4F4E-941B-3A15E88B0560}"/>
                </c:ext>
              </c:extLst>
            </c:dLbl>
            <c:dLbl>
              <c:idx val="11"/>
              <c:layout>
                <c:manualLayout>
                  <c:x val="8.3144588196154556E-3"/>
                  <c:y val="3.47451535188337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1C5-4F4E-941B-3A15E88B0560}"/>
                </c:ext>
              </c:extLst>
            </c:dLbl>
            <c:dLbl>
              <c:idx val="12"/>
              <c:layout>
                <c:manualLayout>
                  <c:x val="1.5145637603295622E-2"/>
                  <c:y val="4.613324232768888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1C5-4F4E-941B-3A15E88B0560}"/>
                </c:ext>
              </c:extLst>
            </c:dLbl>
            <c:dLbl>
              <c:idx val="13"/>
              <c:layout>
                <c:manualLayout>
                  <c:x val="6.9255693314215026E-3"/>
                  <c:y val="1.057079417903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1C5-4F4E-941B-3A15E88B0560}"/>
                </c:ext>
              </c:extLst>
            </c:dLbl>
            <c:dLbl>
              <c:idx val="14"/>
              <c:layout>
                <c:manualLayout>
                  <c:x val="1.1035603467358561E-2"/>
                  <c:y val="1.4325024511382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1C5-4F4E-941B-3A15E88B0560}"/>
                </c:ext>
              </c:extLst>
            </c:dLbl>
            <c:dLbl>
              <c:idx val="15"/>
              <c:layout>
                <c:manualLayout>
                  <c:x val="9.6655920887128762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1C5-4F4E-941B-3A15E88B0560}"/>
                </c:ext>
              </c:extLst>
            </c:dLbl>
            <c:dLbl>
              <c:idx val="16"/>
              <c:layout>
                <c:manualLayout>
                  <c:x val="6.9443350831147228E-3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1C5-4F4E-941B-3A15E88B0560}"/>
                </c:ext>
              </c:extLst>
            </c:dLbl>
            <c:dLbl>
              <c:idx val="17"/>
              <c:layout>
                <c:manualLayout>
                  <c:x val="1.2405614846004248E-2"/>
                  <c:y val="3.42047934330038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1C5-4F4E-941B-3A15E88B0560}"/>
                </c:ext>
              </c:extLst>
            </c:dLbl>
            <c:dLbl>
              <c:idx val="18"/>
              <c:layout>
                <c:manualLayout>
                  <c:x val="6.9633255505180368E-3"/>
                  <c:y val="-6.84095868660077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1C5-4F4E-941B-3A15E88B0560}"/>
                </c:ext>
              </c:extLst>
            </c:dLbl>
            <c:dLbl>
              <c:idx val="19"/>
              <c:layout>
                <c:manualLayout>
                  <c:x val="5.5178017336792807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1C5-4F4E-941B-3A15E88B0560}"/>
                </c:ext>
              </c:extLst>
            </c:dLbl>
            <c:dLbl>
              <c:idx val="20"/>
              <c:layout>
                <c:manualLayout>
                  <c:x val="5.55555555555565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1C5-4F4E-941B-3A15E88B0560}"/>
                </c:ext>
              </c:extLst>
            </c:dLbl>
            <c:dLbl>
              <c:idx val="21"/>
              <c:layout>
                <c:manualLayout>
                  <c:x val="1.1111111111111127E-2"/>
                  <c:y val="6.026357484475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1C5-4F4E-941B-3A15E88B05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Ровеньский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Лист1!$C$2:$C$12</c:f>
            </c:numRef>
          </c:val>
          <c:extLst>
            <c:ext xmlns:c16="http://schemas.microsoft.com/office/drawing/2014/chart" uri="{C3380CC4-5D6E-409C-BE32-E72D297353CC}">
              <c16:uniqueId val="{00000028-61C5-4F4E-941B-3A15E88B056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Ровеньский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Лист1!$D$2:$D$12</c:f>
            </c:numRef>
          </c:val>
          <c:extLst>
            <c:ext xmlns:c16="http://schemas.microsoft.com/office/drawing/2014/chart" uri="{C3380CC4-5D6E-409C-BE32-E72D297353CC}">
              <c16:uniqueId val="{00000029-61C5-4F4E-941B-3A15E88B056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Активность населения 2021 год2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Ровеньский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Лист1!$E$2:$E$12</c:f>
            </c:numRef>
          </c:val>
          <c:extLst>
            <c:ext xmlns:c16="http://schemas.microsoft.com/office/drawing/2014/chart" uri="{C3380CC4-5D6E-409C-BE32-E72D297353CC}">
              <c16:uniqueId val="{0000002A-61C5-4F4E-941B-3A15E88B056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Активность населения 2022 год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-1.3700113786456992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B-61C5-4F4E-941B-3A15E88B0560}"/>
                </c:ext>
              </c:extLst>
            </c:dLbl>
            <c:dLbl>
              <c:idx val="1"/>
              <c:layout>
                <c:manualLayout>
                  <c:x val="-2.7400227572913732E-3"/>
                  <c:y val="-1.715643272508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61C5-4F4E-941B-3A15E88B0560}"/>
                </c:ext>
              </c:extLst>
            </c:dLbl>
            <c:dLbl>
              <c:idx val="3"/>
              <c:layout>
                <c:manualLayout>
                  <c:x val="-5.0233170252472518E-17"/>
                  <c:y val="-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D-61C5-4F4E-941B-3A15E88B0560}"/>
                </c:ext>
              </c:extLst>
            </c:dLbl>
            <c:dLbl>
              <c:idx val="4"/>
              <c:layout>
                <c:manualLayout>
                  <c:x val="-5.4800455145827967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E-61C5-4F4E-941B-3A15E88B0560}"/>
                </c:ext>
              </c:extLst>
            </c:dLbl>
            <c:dLbl>
              <c:idx val="6"/>
              <c:layout>
                <c:manualLayout>
                  <c:x val="-6.8500568932284333E-3"/>
                  <c:y val="-8.5782163625424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F-61C5-4F4E-941B-3A15E88B0560}"/>
                </c:ext>
              </c:extLst>
            </c:dLbl>
            <c:dLbl>
              <c:idx val="7"/>
              <c:layout>
                <c:manualLayout>
                  <c:x val="-2.7400227572913732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61C5-4F4E-941B-3A15E88B0560}"/>
                </c:ext>
              </c:extLst>
            </c:dLbl>
            <c:dLbl>
              <c:idx val="8"/>
              <c:layout>
                <c:manualLayout>
                  <c:x val="-1.0046634050494504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1-61C5-4F4E-941B-3A15E88B0560}"/>
                </c:ext>
              </c:extLst>
            </c:dLbl>
            <c:dLbl>
              <c:idx val="9"/>
              <c:layout>
                <c:manualLayout>
                  <c:x val="-1.0046634050494504E-16"/>
                  <c:y val="-2.3590094996991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2-61C5-4F4E-941B-3A15E88B0560}"/>
                </c:ext>
              </c:extLst>
            </c:dLbl>
            <c:dLbl>
              <c:idx val="11"/>
              <c:layout>
                <c:manualLayout>
                  <c:x val="4.1100341359370596E-3"/>
                  <c:y val="4.5035635903347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1C5-4F4E-941B-3A15E88B0560}"/>
                </c:ext>
              </c:extLst>
            </c:dLbl>
            <c:dLbl>
              <c:idx val="12"/>
              <c:layout>
                <c:manualLayout>
                  <c:x val="2.7400227572913732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1C5-4F4E-941B-3A15E88B0560}"/>
                </c:ext>
              </c:extLst>
            </c:dLbl>
            <c:dLbl>
              <c:idx val="13"/>
              <c:layout>
                <c:manualLayout>
                  <c:x val="1.3700113786456866E-3"/>
                  <c:y val="4.93247440846190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1C5-4F4E-941B-3A15E88B0560}"/>
                </c:ext>
              </c:extLst>
            </c:dLbl>
            <c:dLbl>
              <c:idx val="14"/>
              <c:layout>
                <c:manualLayout>
                  <c:x val="0"/>
                  <c:y val="5.3613852265890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1C5-4F4E-941B-3A15E88B0560}"/>
                </c:ext>
              </c:extLst>
            </c:dLbl>
            <c:dLbl>
              <c:idx val="15"/>
              <c:layout>
                <c:manualLayout>
                  <c:x val="5.4800455145826458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1C5-4F4E-941B-3A15E88B0560}"/>
                </c:ext>
              </c:extLst>
            </c:dLbl>
            <c:dLbl>
              <c:idx val="16"/>
              <c:layout>
                <c:manualLayout>
                  <c:x val="4.1100341359371602E-3"/>
                  <c:y val="5.79029604471614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1C5-4F4E-941B-3A15E88B0560}"/>
                </c:ext>
              </c:extLst>
            </c:dLbl>
            <c:dLbl>
              <c:idx val="17"/>
              <c:layout>
                <c:manualLayout>
                  <c:x val="4.1100341359370596E-3"/>
                  <c:y val="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1C5-4F4E-941B-3A15E88B0560}"/>
                </c:ext>
              </c:extLst>
            </c:dLbl>
            <c:dLbl>
              <c:idx val="18"/>
              <c:layout>
                <c:manualLayout>
                  <c:x val="0"/>
                  <c:y val="5.5758406356525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1C5-4F4E-941B-3A15E88B0560}"/>
                </c:ext>
              </c:extLst>
            </c:dLbl>
            <c:dLbl>
              <c:idx val="19"/>
              <c:layout>
                <c:manualLayout>
                  <c:x val="1.370011378645787E-3"/>
                  <c:y val="4.0746527722076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1C5-4F4E-941B-3A15E88B0560}"/>
                </c:ext>
              </c:extLst>
            </c:dLbl>
            <c:dLbl>
              <c:idx val="20"/>
              <c:layout>
                <c:manualLayout>
                  <c:x val="5.4800455145827464E-3"/>
                  <c:y val="5.1469298175254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1C5-4F4E-941B-3A15E88B0560}"/>
                </c:ext>
              </c:extLst>
            </c:dLbl>
            <c:spPr>
              <a:solidFill>
                <a:srgbClr val="FFFF00"/>
              </a:solidFill>
            </c:spPr>
            <c:txPr>
              <a:bodyPr/>
              <a:lstStyle/>
              <a:p>
                <a:pPr>
                  <a:defRPr sz="11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Ровеньский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Лист1!$F$2:$F$12</c:f>
              <c:numCache>
                <c:formatCode>0.0</c:formatCode>
                <c:ptCount val="11"/>
                <c:pt idx="0">
                  <c:v>13.5</c:v>
                </c:pt>
                <c:pt idx="1">
                  <c:v>6.7</c:v>
                </c:pt>
                <c:pt idx="2">
                  <c:v>5</c:v>
                </c:pt>
                <c:pt idx="3">
                  <c:v>7.2</c:v>
                </c:pt>
                <c:pt idx="4">
                  <c:v>12.4</c:v>
                </c:pt>
                <c:pt idx="5">
                  <c:v>7.4</c:v>
                </c:pt>
                <c:pt idx="6">
                  <c:v>6.5</c:v>
                </c:pt>
                <c:pt idx="7">
                  <c:v>9.4</c:v>
                </c:pt>
                <c:pt idx="8">
                  <c:v>5.7</c:v>
                </c:pt>
                <c:pt idx="9">
                  <c:v>10.6</c:v>
                </c:pt>
                <c:pt idx="10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D-61C5-4F4E-941B-3A15E88B0560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Активность населения 2023 год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4.1100341359370596E-3"/>
                  <c:y val="-6.4336622719068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E-61C5-4F4E-941B-3A15E88B0560}"/>
                </c:ext>
              </c:extLst>
            </c:dLbl>
            <c:dLbl>
              <c:idx val="1"/>
              <c:layout>
                <c:manualLayout>
                  <c:x val="8.2200682718740949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B5-402D-9354-70275A5F4575}"/>
                </c:ext>
              </c:extLst>
            </c:dLbl>
            <c:dLbl>
              <c:idx val="2"/>
              <c:layout>
                <c:manualLayout>
                  <c:x val="2.7400227572913732E-3"/>
                  <c:y val="-2.1445540906356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2B5-402D-9354-70275A5F4575}"/>
                </c:ext>
              </c:extLst>
            </c:dLbl>
            <c:dLbl>
              <c:idx val="3"/>
              <c:layout>
                <c:manualLayout>
                  <c:x val="6.8500568932284333E-3"/>
                  <c:y val="-2.1445540906356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F-61C5-4F4E-941B-3A15E88B0560}"/>
                </c:ext>
              </c:extLst>
            </c:dLbl>
            <c:dLbl>
              <c:idx val="4"/>
              <c:layout>
                <c:manualLayout>
                  <c:x val="4.1100341359370596E-3"/>
                  <c:y val="-2.1445540906355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0-61C5-4F4E-941B-3A15E88B0560}"/>
                </c:ext>
              </c:extLst>
            </c:dLbl>
            <c:dLbl>
              <c:idx val="5"/>
              <c:layout>
                <c:manualLayout>
                  <c:x val="5.4800455145827464E-3"/>
                  <c:y val="-6.43366227190679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1-61C5-4F4E-941B-3A15E88B0560}"/>
                </c:ext>
              </c:extLst>
            </c:dLbl>
            <c:dLbl>
              <c:idx val="6"/>
              <c:layout>
                <c:manualLayout>
                  <c:x val="8.2200682718741192E-3"/>
                  <c:y val="-4.289108181271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2B5-402D-9354-70275A5F4575}"/>
                </c:ext>
              </c:extLst>
            </c:dLbl>
            <c:dLbl>
              <c:idx val="7"/>
              <c:layout>
                <c:manualLayout>
                  <c:x val="6.8500568932284333E-3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2-61C5-4F4E-941B-3A15E88B0560}"/>
                </c:ext>
              </c:extLst>
            </c:dLbl>
            <c:dLbl>
              <c:idx val="8"/>
              <c:layout>
                <c:manualLayout>
                  <c:x val="1.0960091029165493E-2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3-61C5-4F4E-941B-3A15E88B0560}"/>
                </c:ext>
              </c:extLst>
            </c:dLbl>
            <c:dLbl>
              <c:idx val="9"/>
              <c:layout>
                <c:manualLayout>
                  <c:x val="4.1100341359370596E-3"/>
                  <c:y val="-1.0722770453178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4-61C5-4F4E-941B-3A15E88B0560}"/>
                </c:ext>
              </c:extLst>
            </c:dLbl>
            <c:dLbl>
              <c:idx val="10"/>
              <c:layout>
                <c:manualLayout>
                  <c:x val="6.8500568932284333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45-61C5-4F4E-941B-3A15E88B0560}"/>
                </c:ext>
              </c:extLst>
            </c:dLbl>
            <c:spPr>
              <a:solidFill>
                <a:srgbClr val="002060"/>
              </a:solidFill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Ровеньский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Лист1!$G$2:$G$12</c:f>
              <c:numCache>
                <c:formatCode>0.0</c:formatCode>
                <c:ptCount val="11"/>
                <c:pt idx="0">
                  <c:v>9.4</c:v>
                </c:pt>
                <c:pt idx="1">
                  <c:v>16.7</c:v>
                </c:pt>
                <c:pt idx="2">
                  <c:v>3.1</c:v>
                </c:pt>
                <c:pt idx="3">
                  <c:v>5.8</c:v>
                </c:pt>
                <c:pt idx="4">
                  <c:v>8.8000000000000007</c:v>
                </c:pt>
                <c:pt idx="5">
                  <c:v>6</c:v>
                </c:pt>
                <c:pt idx="6">
                  <c:v>8.3000000000000007</c:v>
                </c:pt>
                <c:pt idx="7">
                  <c:v>9.6</c:v>
                </c:pt>
                <c:pt idx="8">
                  <c:v>4.9000000000000004</c:v>
                </c:pt>
                <c:pt idx="9">
                  <c:v>24.1</c:v>
                </c:pt>
                <c:pt idx="10">
                  <c:v>14.1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6-61C5-4F4E-941B-3A15E88B0560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Активность населения 2024 год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1.0960091029165493E-2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2CD-4FCC-9EAF-307575D3BD03}"/>
                </c:ext>
              </c:extLst>
            </c:dLbl>
            <c:dLbl>
              <c:idx val="1"/>
              <c:layout>
                <c:manualLayout>
                  <c:x val="1.3700113786456867E-2"/>
                  <c:y val="6.43366227190675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7EE-4A9C-8058-F1BDA4472F3F}"/>
                </c:ext>
              </c:extLst>
            </c:dLbl>
            <c:dLbl>
              <c:idx val="3"/>
              <c:layout>
                <c:manualLayout>
                  <c:x val="1.233010240781118E-2"/>
                  <c:y val="1.0722770453177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7EE-4A9C-8058-F1BDA4472F3F}"/>
                </c:ext>
              </c:extLst>
            </c:dLbl>
            <c:dLbl>
              <c:idx val="4"/>
              <c:layout>
                <c:manualLayout>
                  <c:x val="8.22006827187411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7EE-4A9C-8058-F1BDA4472F3F}"/>
                </c:ext>
              </c:extLst>
            </c:dLbl>
            <c:dLbl>
              <c:idx val="5"/>
              <c:layout>
                <c:manualLayout>
                  <c:x val="1.233010240781118E-2"/>
                  <c:y val="-7.863274161783121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EE-4A9C-8058-F1BDA4472F3F}"/>
                </c:ext>
              </c:extLst>
            </c:dLbl>
            <c:dLbl>
              <c:idx val="6"/>
              <c:layout>
                <c:manualLayout>
                  <c:x val="9.5900796505197054E-3"/>
                  <c:y val="-2.14455409063561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7EE-4A9C-8058-F1BDA4472F3F}"/>
                </c:ext>
              </c:extLst>
            </c:dLbl>
            <c:dLbl>
              <c:idx val="8"/>
              <c:layout>
                <c:manualLayout>
                  <c:x val="9.590079650519806E-3"/>
                  <c:y val="-4.28910818127122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7EE-4A9C-8058-F1BDA4472F3F}"/>
                </c:ext>
              </c:extLst>
            </c:dLbl>
            <c:dLbl>
              <c:idx val="9"/>
              <c:layout>
                <c:manualLayout>
                  <c:x val="1.3700113786456867E-2"/>
                  <c:y val="1.5011878634449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EE-4A9C-8058-F1BDA4472F3F}"/>
                </c:ext>
              </c:extLst>
            </c:dLbl>
            <c:dLbl>
              <c:idx val="10"/>
              <c:layout>
                <c:manualLayout>
                  <c:x val="1.233010240781118E-2"/>
                  <c:y val="-3.931637080891560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7EE-4A9C-8058-F1BDA4472F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6000" tIns="36000" rIns="36000" bIns="19050" anchor="ctr">
                <a:spAutoFit/>
              </a:bodyPr>
              <a:lstStyle/>
              <a:p>
                <a:pPr>
                  <a:defRPr sz="1100" b="1">
                    <a:latin typeface="Sylfaen" panose="010A0502050306030303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</c:ext>
            </c:extLst>
          </c:dLbls>
          <c:cat>
            <c:strRef>
              <c:f>Лист1!$A$2:$A$12</c:f>
              <c:strCache>
                <c:ptCount val="11"/>
                <c:pt idx="0">
                  <c:v>Красненский район</c:v>
                </c:pt>
                <c:pt idx="1">
                  <c:v>Краснояружский район</c:v>
                </c:pt>
                <c:pt idx="2">
                  <c:v>Красногвардейский район</c:v>
                </c:pt>
                <c:pt idx="3">
                  <c:v>Новооскольский городской округ</c:v>
                </c:pt>
                <c:pt idx="4">
                  <c:v>Прохоровский район</c:v>
                </c:pt>
                <c:pt idx="5">
                  <c:v>Ракитянский район</c:v>
                </c:pt>
                <c:pt idx="6">
                  <c:v>Ровеньский район</c:v>
                </c:pt>
                <c:pt idx="7">
                  <c:v>Старооскольский городской округ</c:v>
                </c:pt>
                <c:pt idx="8">
                  <c:v>Чернянский район</c:v>
                </c:pt>
                <c:pt idx="9">
                  <c:v>Шебекинский городской округ</c:v>
                </c:pt>
                <c:pt idx="10">
                  <c:v>Яковлевский городской округ</c:v>
                </c:pt>
              </c:strCache>
            </c:strRef>
          </c:cat>
          <c:val>
            <c:numRef>
              <c:f>Лист1!$H$2:$H$12</c:f>
              <c:numCache>
                <c:formatCode>0.0</c:formatCode>
                <c:ptCount val="11"/>
                <c:pt idx="0">
                  <c:v>10.199999999999999</c:v>
                </c:pt>
                <c:pt idx="1">
                  <c:v>8.3000000000000007</c:v>
                </c:pt>
                <c:pt idx="2">
                  <c:v>5.7</c:v>
                </c:pt>
                <c:pt idx="3">
                  <c:v>5.2</c:v>
                </c:pt>
                <c:pt idx="4">
                  <c:v>7</c:v>
                </c:pt>
                <c:pt idx="5">
                  <c:v>4.3</c:v>
                </c:pt>
                <c:pt idx="6">
                  <c:v>4.5</c:v>
                </c:pt>
                <c:pt idx="7">
                  <c:v>10.5</c:v>
                </c:pt>
                <c:pt idx="8">
                  <c:v>6</c:v>
                </c:pt>
                <c:pt idx="9">
                  <c:v>19.5</c:v>
                </c:pt>
                <c:pt idx="10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EE-4A9C-8058-F1BDA4472F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7682816"/>
        <c:axId val="108184704"/>
        <c:axId val="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Активность населения 2020 год</c:v>
                      </c:pt>
                    </c:strCache>
                  </c:strRef>
                </c:tx>
                <c:spPr>
                  <a:solidFill>
                    <a:srgbClr val="3333CC"/>
                  </a:solidFill>
                </c:spPr>
                <c:invertIfNegative val="0"/>
                <c:dLbls>
                  <c:dLbl>
                    <c:idx val="0"/>
                    <c:layout>
                      <c:manualLayout>
                        <c:x val="-2.796657085936175E-3"/>
                        <c:y val="7.763623533154513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0-61C5-4F4E-941B-3A15E88B0560}"/>
                      </c:ext>
                    </c:extLst>
                  </c:dLbl>
                  <c:dLbl>
                    <c:idx val="1"/>
                    <c:layout>
                      <c:manualLayout>
                        <c:x val="-2.8533992894926815E-3"/>
                        <c:y val="6.4230557285069171E-4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1-61C5-4F4E-941B-3A15E88B0560}"/>
                      </c:ext>
                    </c:extLst>
                  </c:dLbl>
                  <c:dLbl>
                    <c:idx val="2"/>
                    <c:layout>
                      <c:manualLayout>
                        <c:x val="-1.0997847248262027E-2"/>
                        <c:y val="6.0263658572128872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2-61C5-4F4E-941B-3A15E88B0560}"/>
                      </c:ext>
                    </c:extLst>
                  </c:dLbl>
                  <c:dLbl>
                    <c:idx val="3"/>
                    <c:layout>
                      <c:manualLayout>
                        <c:x val="0"/>
                        <c:y val="6.026357484475011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3-61C5-4F4E-941B-3A15E88B0560}"/>
                      </c:ext>
                    </c:extLst>
                  </c:dLbl>
                  <c:dLbl>
                    <c:idx val="4"/>
                    <c:layout>
                      <c:manualLayout>
                        <c:x val="-7.5512438193069345E-5"/>
                        <c:y val="8.47926292182492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4-61C5-4F4E-941B-3A15E88B0560}"/>
                      </c:ext>
                    </c:extLst>
                  </c:dLbl>
                  <c:dLbl>
                    <c:idx val="5"/>
                    <c:layout>
                      <c:manualLayout>
                        <c:x val="-4.1100341359371602E-3"/>
                        <c:y val="3.0381745825760554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5-61C5-4F4E-941B-3A15E88B0560}"/>
                      </c:ext>
                    </c:extLst>
                  </c:dLbl>
                  <c:dLbl>
                    <c:idx val="6"/>
                    <c:layout>
                      <c:manualLayout>
                        <c:x val="0"/>
                        <c:y val="-2.1447229531624322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6-61C5-4F4E-941B-3A15E88B0560}"/>
                      </c:ext>
                    </c:extLst>
                  </c:dLbl>
                  <c:dLbl>
                    <c:idx val="7"/>
                    <c:layout>
                      <c:manualLayout>
                        <c:x val="-1.3700113786456363E-3"/>
                        <c:y val="6.026357484475011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7-61C5-4F4E-941B-3A15E88B0560}"/>
                      </c:ext>
                    </c:extLst>
                  </c:dLbl>
                  <c:dLbl>
                    <c:idx val="8"/>
                    <c:layout>
                      <c:manualLayout>
                        <c:x val="1.3133770500008846E-3"/>
                        <c:y val="9.2266484655377761E-4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61C5-4F4E-941B-3A15E88B0560}"/>
                      </c:ext>
                    </c:extLst>
                  </c:dLbl>
                  <c:dLbl>
                    <c:idx val="9"/>
                    <c:layout>
                      <c:manualLayout>
                        <c:x val="-1.8878109548267336E-5"/>
                        <c:y val="6.4876982804898146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9-61C5-4F4E-941B-3A15E88B0560}"/>
                      </c:ext>
                    </c:extLst>
                  </c:dLbl>
                  <c:dLbl>
                    <c:idx val="10"/>
                    <c:layout>
                      <c:manualLayout>
                        <c:x val="-5.5744360623240828E-3"/>
                        <c:y val="6.7177290651322897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A-61C5-4F4E-941B-3A15E88B0560}"/>
                      </c:ext>
                    </c:extLst>
                  </c:dLbl>
                  <c:dLbl>
                    <c:idx val="11"/>
                    <c:layout>
                      <c:manualLayout>
                        <c:x val="-1.3700113786456866E-3"/>
                        <c:y val="6.433662271906831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B-61C5-4F4E-941B-3A15E88B0560}"/>
                      </c:ext>
                    </c:extLst>
                  </c:dLbl>
                  <c:dLbl>
                    <c:idx val="13"/>
                    <c:layout>
                      <c:manualLayout>
                        <c:x val="-5.4800455145827464E-3"/>
                        <c:y val="1.5011878634449272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C-61C5-4F4E-941B-3A15E88B0560}"/>
                      </c:ext>
                    </c:extLst>
                  </c:dLbl>
                  <c:dLbl>
                    <c:idx val="14"/>
                    <c:layout>
                      <c:manualLayout>
                        <c:x val="8.2200682718741192E-3"/>
                        <c:y val="8.5782163625424419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D-61C5-4F4E-941B-3A15E88B0560}"/>
                      </c:ext>
                    </c:extLst>
                  </c:dLbl>
                  <c:dLbl>
                    <c:idx val="15"/>
                    <c:layout>
                      <c:manualLayout>
                        <c:x val="6.8500568932283326E-3"/>
                        <c:y val="2.1445540906356105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E-61C5-4F4E-941B-3A15E88B0560}"/>
                      </c:ext>
                    </c:extLst>
                  </c:dLbl>
                  <c:dLbl>
                    <c:idx val="18"/>
                    <c:layout>
                      <c:manualLayout>
                        <c:x val="2.6644024441866998E-3"/>
                        <c:y val="1.1591399291148885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F-61C5-4F4E-941B-3A15E88B0560}"/>
                      </c:ext>
                    </c:extLst>
                  </c:dLbl>
                  <c:dLbl>
                    <c:idx val="19"/>
                    <c:layout>
                      <c:manualLayout>
                        <c:x val="-4.1290201203969309E-3"/>
                        <c:y val="6.8409586866007756E-3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0-61C5-4F4E-941B-3A15E88B056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1100" b="1">
                          <a:latin typeface="Sylfaen" pitchFamily="18" charset="0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Лист1!$A$2:$A$12</c15:sqref>
                        </c15:formulaRef>
                      </c:ext>
                    </c:extLst>
                    <c:strCache>
                      <c:ptCount val="11"/>
                      <c:pt idx="0">
                        <c:v>Красненский район</c:v>
                      </c:pt>
                      <c:pt idx="1">
                        <c:v>Краснояружский район</c:v>
                      </c:pt>
                      <c:pt idx="2">
                        <c:v>Красногвардейский район</c:v>
                      </c:pt>
                      <c:pt idx="3">
                        <c:v>Новооскольский городской округ</c:v>
                      </c:pt>
                      <c:pt idx="4">
                        <c:v>Прохоровский район</c:v>
                      </c:pt>
                      <c:pt idx="5">
                        <c:v>Ракитянский район</c:v>
                      </c:pt>
                      <c:pt idx="6">
                        <c:v>Ровеньский район</c:v>
                      </c:pt>
                      <c:pt idx="7">
                        <c:v>Старооскольский городской округ</c:v>
                      </c:pt>
                      <c:pt idx="8">
                        <c:v>Чернянский район</c:v>
                      </c:pt>
                      <c:pt idx="9">
                        <c:v>Шебекинский городской округ</c:v>
                      </c:pt>
                      <c:pt idx="10">
                        <c:v>Яковлевский городской округ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Лист1!$B$2:$B$12</c15:sqref>
                        </c15:formulaRef>
                      </c:ext>
                    </c:extLst>
                  </c:numRef>
                </c:val>
                <c:extLst>
                  <c:ext xmlns:c16="http://schemas.microsoft.com/office/drawing/2014/chart" uri="{C3380CC4-5D6E-409C-BE32-E72D297353CC}">
                    <c16:uniqueId val="{00000011-61C5-4F4E-941B-3A15E88B0560}"/>
                  </c:ext>
                </c:extLst>
              </c15:ser>
            </c15:filteredBarSeries>
          </c:ext>
        </c:extLst>
      </c:bar3DChart>
      <c:catAx>
        <c:axId val="10768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Sylfaen" pitchFamily="18" charset="0"/>
              </a:defRPr>
            </a:pPr>
            <a:endParaRPr lang="ru-RU"/>
          </a:p>
        </c:txPr>
        <c:crossAx val="108184704"/>
        <c:crosses val="autoZero"/>
        <c:auto val="1"/>
        <c:lblAlgn val="ctr"/>
        <c:lblOffset val="100"/>
        <c:noMultiLvlLbl val="0"/>
      </c:catAx>
      <c:valAx>
        <c:axId val="10818470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Sylfaen" pitchFamily="18" charset="0"/>
              </a:defRPr>
            </a:pPr>
            <a:endParaRPr lang="ru-RU"/>
          </a:p>
        </c:txPr>
        <c:crossAx val="10768281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386634605930462E-2"/>
          <c:y val="0.88792594094843647"/>
          <c:w val="0.806963455000412"/>
          <c:h val="4.362056792858196E-2"/>
        </c:manualLayout>
      </c:layout>
      <c:overlay val="0"/>
      <c:txPr>
        <a:bodyPr/>
        <a:lstStyle/>
        <a:p>
          <a:pPr>
            <a:defRPr sz="11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432649161603366"/>
          <c:y val="9.5029752791695232E-2"/>
          <c:w val="0.77609539759646784"/>
          <c:h val="0.7210956886085409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 том числе меры приняты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 prst="angle"/>
              <a:bevelB prst="angle"/>
            </a:sp3d>
          </c:spPr>
          <c:invertIfNegative val="0"/>
          <c:dLbls>
            <c:dLbl>
              <c:idx val="0"/>
              <c:layout>
                <c:manualLayout>
                  <c:x val="-1.1637189297577148E-4"/>
                  <c:y val="1.7550723899266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BF-4C2B-BCFC-2CD69ADCF367}"/>
                </c:ext>
              </c:extLst>
            </c:dLbl>
            <c:dLbl>
              <c:idx val="1"/>
              <c:layout>
                <c:manualLayout>
                  <c:x val="3.6180934299980877E-3"/>
                  <c:y val="2.5810140336710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B5-4C20-895E-3123DD1F6341}"/>
                </c:ext>
              </c:extLst>
            </c:dLbl>
            <c:dLbl>
              <c:idx val="2"/>
              <c:layout>
                <c:manualLayout>
                  <c:x val="0"/>
                  <c:y val="8.60338011223685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492421946044255E-2"/>
                      <c:h val="8.08717730550264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25B5-4C20-895E-3123DD1F6341}"/>
                </c:ext>
              </c:extLst>
            </c:dLbl>
            <c:dLbl>
              <c:idx val="4"/>
              <c:layout>
                <c:manualLayout>
                  <c:x val="2.083372826057194E-3"/>
                  <c:y val="4.3606034475300011E-3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latin typeface="Sylfaen" pitchFamily="18" charset="0"/>
                      </a:defRPr>
                    </a:pPr>
                    <a:r>
                      <a:rPr lang="en-US" sz="1200" dirty="0" smtClean="0"/>
                      <a:t>5,5</a:t>
                    </a:r>
                    <a:endParaRPr lang="en-US" sz="12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BF-4C2B-BCFC-2CD69ADCF3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5.0999999999999996</c:v>
                </c:pt>
                <c:pt idx="1">
                  <c:v>7.9</c:v>
                </c:pt>
                <c:pt idx="2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0BF-4C2B-BCFC-2CD69ADCF36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Поддержано</c:v>
                </c:pt>
              </c:strCache>
            </c:strRef>
          </c:tx>
          <c:spPr>
            <a:solidFill>
              <a:srgbClr val="339933"/>
            </a:solidFill>
            <a:scene3d>
              <a:camera prst="orthographicFront"/>
              <a:lightRig rig="threePt" dir="t"/>
            </a:scene3d>
            <a:sp3d>
              <a:bevelT prst="angle"/>
              <a:bevelB prst="angle"/>
            </a:sp3d>
          </c:spPr>
          <c:invertIfNegative val="0"/>
          <c:dLbls>
            <c:dLbl>
              <c:idx val="3"/>
              <c:layout>
                <c:manualLayout>
                  <c:x val="5.0155759302906036E-3"/>
                  <c:y val="-8.13928039148015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4A-415C-B7F1-E594715304B4}"/>
                </c:ext>
              </c:extLst>
            </c:dLbl>
            <c:dLbl>
              <c:idx val="4"/>
              <c:layout>
                <c:manualLayout>
                  <c:x val="0"/>
                  <c:y val="-1.492184167265862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E4A-415C-B7F1-E594715304B4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txPr>
              <a:bodyPr/>
              <a:lstStyle/>
              <a:p>
                <a:pPr>
                  <a:defRPr sz="12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9.1999999999999993</c:v>
                </c:pt>
                <c:pt idx="1">
                  <c:v>13.6</c:v>
                </c:pt>
                <c:pt idx="2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0BF-4C2B-BCFC-2CD69ADCF36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Разъяснено</c:v>
                </c:pt>
              </c:strCache>
            </c:strRef>
          </c:tx>
          <c:spPr>
            <a:solidFill>
              <a:srgbClr val="8B70CE"/>
            </a:solidFill>
            <a:scene3d>
              <a:camera prst="orthographicFront"/>
              <a:lightRig rig="threePt" dir="t"/>
            </a:scene3d>
            <a:sp3d>
              <a:bevelB prst="angle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8B70CE"/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5-90BF-4C2B-BCFC-2CD69ADCF367}"/>
              </c:ext>
            </c:extLst>
          </c:dPt>
          <c:dPt>
            <c:idx val="1"/>
            <c:invertIfNegative val="0"/>
            <c:bubble3D val="0"/>
            <c:spPr>
              <a:solidFill>
                <a:srgbClr val="8B70CE"/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7-90BF-4C2B-BCFC-2CD69ADCF367}"/>
              </c:ext>
            </c:extLst>
          </c:dPt>
          <c:dPt>
            <c:idx val="2"/>
            <c:invertIfNegative val="0"/>
            <c:bubble3D val="0"/>
            <c:spPr>
              <a:solidFill>
                <a:srgbClr val="8B70CE"/>
              </a:solidFill>
              <a:scene3d>
                <a:camera prst="orthographicFront"/>
                <a:lightRig rig="threePt" dir="t"/>
              </a:scene3d>
              <a:sp3d>
                <a:bevelT prst="angle"/>
                <a:bevelB prst="angle"/>
              </a:sp3d>
            </c:spPr>
            <c:extLst>
              <c:ext xmlns:c16="http://schemas.microsoft.com/office/drawing/2014/chart" uri="{C3380CC4-5D6E-409C-BE32-E72D297353CC}">
                <c16:uniqueId val="{00000009-90BF-4C2B-BCFC-2CD69ADCF367}"/>
              </c:ext>
            </c:extLst>
          </c:dPt>
          <c:dLbls>
            <c:dLbl>
              <c:idx val="0"/>
              <c:layout>
                <c:manualLayout>
                  <c:x val="1.2500000000000001E-2"/>
                  <c:y val="-2.812499999999999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90,7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BF-4C2B-BCFC-2CD69ADCF367}"/>
                </c:ext>
              </c:extLst>
            </c:dLbl>
            <c:dLbl>
              <c:idx val="1"/>
              <c:layout>
                <c:manualLayout>
                  <c:x val="1.0416666666666666E-2"/>
                  <c:y val="-3.4375000000000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0BF-4C2B-BCFC-2CD69ADCF367}"/>
                </c:ext>
              </c:extLst>
            </c:dLbl>
            <c:dLbl>
              <c:idx val="2"/>
              <c:layout>
                <c:manualLayout>
                  <c:x val="2.0833333333333346E-3"/>
                  <c:y val="-2.8124999999999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0BF-4C2B-BCFC-2CD69ADCF367}"/>
                </c:ext>
              </c:extLst>
            </c:dLbl>
            <c:dLbl>
              <c:idx val="3"/>
              <c:layout>
                <c:manualLayout>
                  <c:x val="4.1666666666667412E-3"/>
                  <c:y val="-2.8124999999999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0BF-4C2B-BCFC-2CD69ADCF367}"/>
                </c:ext>
              </c:extLst>
            </c:dLbl>
            <c:dLbl>
              <c:idx val="4"/>
              <c:layout>
                <c:manualLayout>
                  <c:x val="-8.7489547592418243E-4"/>
                  <c:y val="-3.7209008709350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0BF-4C2B-BCFC-2CD69ADCF367}"/>
                </c:ext>
              </c:extLst>
            </c:dLbl>
            <c:spPr>
              <a:scene3d>
                <a:camera prst="orthographicFront"/>
                <a:lightRig rig="threePt" dir="t"/>
              </a:scene3d>
              <a:sp3d>
                <a:bevelT prst="angle"/>
              </a:sp3d>
            </c:spPr>
            <c:txPr>
              <a:bodyPr/>
              <a:lstStyle/>
              <a:p>
                <a:pPr>
                  <a:defRPr sz="1400" b="1" baseline="0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90.7</c:v>
                </c:pt>
                <c:pt idx="1">
                  <c:v>78.3</c:v>
                </c:pt>
                <c:pt idx="2">
                  <c:v>79.2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BF-4C2B-BCFC-2CD69ADCF36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 поддержано</c:v>
                </c:pt>
              </c:strCache>
            </c:strRef>
          </c:tx>
          <c:spPr>
            <a:solidFill>
              <a:srgbClr val="FF0000"/>
            </a:solidFill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flat">
              <a:bevelT w="95250" h="95250" prst="angle"/>
              <a:bevelB w="95250" h="95250" prst="angle"/>
            </a:sp3d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95250" h="95250" prst="angle"/>
                <a:bevelB w="95250" h="139700" prst="angle"/>
              </a:sp3d>
            </c:spPr>
            <c:extLst>
              <c:ext xmlns:c16="http://schemas.microsoft.com/office/drawing/2014/chart" uri="{C3380CC4-5D6E-409C-BE32-E72D297353CC}">
                <c16:uniqueId val="{0000000E-90BF-4C2B-BCFC-2CD69ADCF367}"/>
              </c:ext>
            </c:extLst>
          </c:dPt>
          <c:dLbls>
            <c:dLbl>
              <c:idx val="0"/>
              <c:layout>
                <c:manualLayout>
                  <c:x val="1.1999107726880098E-2"/>
                  <c:y val="-0.102531629276963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0BF-4C2B-BCFC-2CD69ADCF367}"/>
                </c:ext>
              </c:extLst>
            </c:dLbl>
            <c:dLbl>
              <c:idx val="1"/>
              <c:layout>
                <c:manualLayout>
                  <c:x val="1.8570932864139737E-2"/>
                  <c:y val="-0.103936283502375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933702853678603E-2"/>
                      <c:h val="0.1008102758230115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90BF-4C2B-BCFC-2CD69ADCF367}"/>
                </c:ext>
              </c:extLst>
            </c:dLbl>
            <c:dLbl>
              <c:idx val="2"/>
              <c:layout>
                <c:manualLayout>
                  <c:x val="1.2663327004993539E-2"/>
                  <c:y val="-0.101891117789080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0BF-4C2B-BCFC-2CD69ADCF367}"/>
                </c:ext>
              </c:extLst>
            </c:dLbl>
            <c:dLbl>
              <c:idx val="3"/>
              <c:layout>
                <c:manualLayout>
                  <c:x val="1.1305545822543934E-2"/>
                  <c:y val="-6.5114243131841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0BF-4C2B-BCFC-2CD69ADCF367}"/>
                </c:ext>
              </c:extLst>
            </c:dLbl>
            <c:dLbl>
              <c:idx val="4"/>
              <c:layout>
                <c:manualLayout>
                  <c:x val="1.6718586434302011E-3"/>
                  <c:y val="-6.9183883327581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0BF-4C2B-BCFC-2CD69ADCF3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 i="0" baseline="0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0.1</c:v>
                </c:pt>
                <c:pt idx="1">
                  <c:v>0.2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90BF-4C2B-BCFC-2CD69ADCF3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4"/>
        <c:gapDepth val="122"/>
        <c:shape val="box"/>
        <c:axId val="140032256"/>
        <c:axId val="140129024"/>
        <c:axId val="0"/>
      </c:bar3DChart>
      <c:catAx>
        <c:axId val="140032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Sylfaen" pitchFamily="18" charset="0"/>
              </a:defRPr>
            </a:pPr>
            <a:endParaRPr lang="ru-RU"/>
          </a:p>
        </c:txPr>
        <c:crossAx val="140129024"/>
        <c:crosses val="autoZero"/>
        <c:auto val="1"/>
        <c:lblAlgn val="ctr"/>
        <c:lblOffset val="100"/>
        <c:noMultiLvlLbl val="0"/>
      </c:catAx>
      <c:valAx>
        <c:axId val="14012902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Sylfaen" pitchFamily="18" charset="0"/>
              </a:defRPr>
            </a:pPr>
            <a:endParaRPr lang="ru-RU"/>
          </a:p>
        </c:txPr>
        <c:crossAx val="1400322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444056175608379E-2"/>
          <c:y val="0.93191940574280707"/>
          <c:w val="0.8864365939097516"/>
          <c:h val="6.6703325472839331E-2"/>
        </c:manualLayout>
      </c:layout>
      <c:overlay val="0"/>
      <c:txPr>
        <a:bodyPr/>
        <a:lstStyle/>
        <a:p>
          <a:pPr>
            <a:defRPr sz="12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B prst="angle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>
                <a:latin typeface="Sylfaen" pitchFamily="18" charset="0"/>
              </a:defRPr>
            </a:pPr>
            <a:r>
              <a:rPr lang="ru-RU" sz="1600" dirty="0">
                <a:latin typeface="Sylfaen" pitchFamily="18" charset="0"/>
              </a:rPr>
              <a:t>Доля </a:t>
            </a:r>
            <a:r>
              <a:rPr lang="ru-RU" sz="1600" dirty="0" smtClean="0">
                <a:latin typeface="Sylfaen" pitchFamily="18" charset="0"/>
              </a:rPr>
              <a:t>обращений</a:t>
            </a:r>
            <a:r>
              <a:rPr lang="ru-RU" sz="1600" dirty="0">
                <a:latin typeface="Sylfaen" pitchFamily="18" charset="0"/>
              </a:rPr>
              <a:t>, </a:t>
            </a:r>
            <a:r>
              <a:rPr lang="ru-RU" sz="1600" dirty="0" smtClean="0">
                <a:latin typeface="Sylfaen" pitchFamily="18" charset="0"/>
              </a:rPr>
              <a:t>направленных на рассмотрение </a:t>
            </a:r>
            <a:r>
              <a:rPr lang="ru-RU" sz="1600" dirty="0">
                <a:latin typeface="Sylfaen" pitchFamily="18" charset="0"/>
              </a:rPr>
              <a:t>в</a:t>
            </a:r>
            <a:r>
              <a:rPr lang="ru-RU" sz="1600" dirty="0" smtClean="0">
                <a:latin typeface="Sylfaen" pitchFamily="18" charset="0"/>
              </a:rPr>
              <a:t>:</a:t>
            </a:r>
          </a:p>
          <a:p>
            <a:pPr>
              <a:defRPr sz="1600">
                <a:latin typeface="Sylfaen" pitchFamily="18" charset="0"/>
              </a:defRPr>
            </a:pPr>
            <a:endParaRPr lang="ru-RU" sz="1400" dirty="0">
              <a:latin typeface="Sylfaen" pitchFamily="18" charset="0"/>
            </a:endParaRPr>
          </a:p>
        </c:rich>
      </c:tx>
      <c:overlay val="0"/>
    </c:title>
    <c:autoTitleDeleted val="0"/>
    <c:view3D>
      <c:rotX val="20"/>
      <c:rotY val="20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31014367616714E-3"/>
          <c:y val="0.2722920191262076"/>
          <c:w val="0.46151760681915716"/>
          <c:h val="0.5589452329137307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обращений, направленных на рассмотрение в:</c:v>
                </c:pt>
              </c:strCache>
            </c:strRef>
          </c:tx>
          <c:explosion val="26"/>
          <c:dPt>
            <c:idx val="0"/>
            <c:bubble3D val="0"/>
            <c:explosion val="9"/>
            <c:spPr>
              <a:solidFill>
                <a:srgbClr val="990099"/>
              </a:solidFill>
              <a:scene3d>
                <a:camera prst="orthographicFront"/>
                <a:lightRig rig="threePt" dir="t"/>
              </a:scene3d>
              <a:sp3d>
                <a:bevelT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8E58-40DE-AAFD-634F1176F902}"/>
              </c:ext>
            </c:extLst>
          </c:dPt>
          <c:dPt>
            <c:idx val="1"/>
            <c:bubble3D val="0"/>
            <c:explosion val="0"/>
            <c:spPr>
              <a:solidFill>
                <a:srgbClr val="33CC33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3-8E58-40DE-AAFD-634F1176F902}"/>
              </c:ext>
            </c:extLst>
          </c:dPt>
          <c:dPt>
            <c:idx val="2"/>
            <c:bubble3D val="0"/>
            <c:explosion val="2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5-8E58-40DE-AAFD-634F1176F902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14300" prst="artDeco"/>
              </a:sp3d>
            </c:spPr>
            <c:extLst>
              <c:ext xmlns:c16="http://schemas.microsoft.com/office/drawing/2014/chart" uri="{C3380CC4-5D6E-409C-BE32-E72D297353CC}">
                <c16:uniqueId val="{00000007-8E58-40DE-AAFD-634F1176F902}"/>
              </c:ext>
            </c:extLst>
          </c:dPt>
          <c:dLbls>
            <c:dLbl>
              <c:idx val="0"/>
              <c:layout>
                <c:manualLayout>
                  <c:x val="5.6297685270112099E-2"/>
                  <c:y val="-9.4620938969801935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49,1</a:t>
                    </a:r>
                    <a:endParaRPr lang="en-US" sz="16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58-40DE-AAFD-634F1176F902}"/>
                </c:ext>
              </c:extLst>
            </c:dLbl>
            <c:dLbl>
              <c:idx val="1"/>
              <c:layout>
                <c:manualLayout>
                  <c:x val="-0.10520383071131631"/>
                  <c:y val="-0.131112246732721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58-40DE-AAFD-634F1176F902}"/>
                </c:ext>
              </c:extLst>
            </c:dLbl>
            <c:dLbl>
              <c:idx val="2"/>
              <c:layout>
                <c:manualLayout>
                  <c:x val="-1.6641884751823439E-2"/>
                  <c:y val="-2.0335907408984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58-40DE-AAFD-634F1176F902}"/>
                </c:ext>
              </c:extLst>
            </c:dLbl>
            <c:dLbl>
              <c:idx val="3"/>
              <c:layout>
                <c:manualLayout>
                  <c:x val="1.826589681249887E-2"/>
                  <c:y val="-1.32331462712181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58-40DE-AAFD-634F1176F9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Sylfae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органы исполнительной власти области</c:v>
                </c:pt>
                <c:pt idx="1">
                  <c:v>органы муниципального самоуправления</c:v>
                </c:pt>
                <c:pt idx="2">
                  <c:v>федеральные органы</c:v>
                </c:pt>
                <c:pt idx="3">
                  <c:v>иные учреждения и организации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49.1</c:v>
                </c:pt>
                <c:pt idx="1">
                  <c:v>34.299999999999997</c:v>
                </c:pt>
                <c:pt idx="2">
                  <c:v>9.1999999999999993</c:v>
                </c:pt>
                <c:pt idx="3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58-40DE-AAFD-634F1176F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400" b="1" baseline="0">
                <a:latin typeface="Sylfae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="1" baseline="0">
                <a:latin typeface="Sylfae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b="1" baseline="0">
                <a:latin typeface="Sylfae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 b="1" baseline="0">
                <a:latin typeface="Sylfae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46600327903396987"/>
          <c:y val="0.23693286213203571"/>
          <c:w val="0.51240610681530252"/>
          <c:h val="0.62315343194314321"/>
        </c:manualLayout>
      </c:layout>
      <c:overlay val="0"/>
      <c:txPr>
        <a:bodyPr/>
        <a:lstStyle/>
        <a:p>
          <a:pPr>
            <a:defRPr sz="1600" b="1">
              <a:latin typeface="Sylfae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0.43101</cdr:x>
      <cdr:y>0</cdr:y>
    </cdr:from>
    <cdr:to>
      <cdr:x>0.75828</cdr:x>
      <cdr:y>0.13535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07005" y="0"/>
          <a:ext cx="1296133" cy="2923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Sylfaen" panose="010A0502050306030303" pitchFamily="18" charset="0"/>
            </a:rPr>
            <a:t>2024 год</a:t>
          </a:r>
          <a:endParaRPr lang="ru-RU" sz="1600" b="1" dirty="0">
            <a:latin typeface="Sylfaen" panose="010A0502050306030303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0.13115</cdr:x>
      <cdr:y>0.71458</cdr:y>
    </cdr:from>
    <cdr:to>
      <cdr:x>0.92949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064" y="2289284"/>
          <a:ext cx="350668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0.87229</cdr:x>
      <cdr:y>0.66293</cdr:y>
    </cdr:from>
    <cdr:to>
      <cdr:x>0.92883</cdr:x>
      <cdr:y>0.69716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776865" y="4183455"/>
          <a:ext cx="504056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0.47381</cdr:x>
      <cdr:y>0.856</cdr:y>
    </cdr:from>
    <cdr:to>
      <cdr:x>0.52619</cdr:x>
      <cdr:y>0.90164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224234" y="5401829"/>
          <a:ext cx="466992" cy="2880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Sylfaen" pitchFamily="18" charset="0"/>
            </a:rPr>
            <a:t>2784</a:t>
          </a:r>
          <a:endParaRPr lang="ru-RU" sz="1400" b="1" dirty="0">
            <a:solidFill>
              <a:srgbClr val="FF0000"/>
            </a:solidFill>
            <a:latin typeface="Sylfae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0.26017</cdr:x>
      <cdr:y>0.01806</cdr:y>
    </cdr:from>
    <cdr:to>
      <cdr:x>0.35881</cdr:x>
      <cdr:y>0.17247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411760" y="1069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0.33076</cdr:x>
      <cdr:y>0</cdr:y>
    </cdr:from>
    <cdr:to>
      <cdr:x>0.75023</cdr:x>
      <cdr:y>0.0935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066137" y="0"/>
          <a:ext cx="3888485" cy="553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 smtClean="0">
              <a:latin typeface="Sylfaen" pitchFamily="18" charset="0"/>
            </a:rPr>
            <a:t>Средний показатель активности по области:</a:t>
          </a:r>
        </a:p>
        <a:p xmlns:a="http://schemas.openxmlformats.org/drawingml/2006/main">
          <a:pPr algn="ctr"/>
          <a:r>
            <a:rPr lang="ru-RU" sz="1200" b="1" dirty="0" smtClean="0">
              <a:latin typeface="Sylfaen" pitchFamily="18" charset="0"/>
            </a:rPr>
            <a:t>2022 г. - 9,7; 2023 г. – 9,5: 2024 г. – </a:t>
          </a:r>
          <a:r>
            <a:rPr lang="ru-RU" sz="1200" b="1" dirty="0" smtClean="0">
              <a:latin typeface="Sylfaen" pitchFamily="18" charset="0"/>
            </a:rPr>
            <a:t>8,9</a:t>
          </a:r>
          <a:endParaRPr lang="ru-RU" sz="1200" b="1" dirty="0">
            <a:latin typeface="Sylfae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0.26017</cdr:x>
      <cdr:y>0.01806</cdr:y>
    </cdr:from>
    <cdr:to>
      <cdr:x>0.35881</cdr:x>
      <cdr:y>0.17247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411760" y="1069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0.33076</cdr:x>
      <cdr:y>0</cdr:y>
    </cdr:from>
    <cdr:to>
      <cdr:x>0.75023</cdr:x>
      <cdr:y>0.0935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066137" y="0"/>
          <a:ext cx="3888485" cy="5537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 smtClean="0">
              <a:latin typeface="Sylfaen" pitchFamily="18" charset="0"/>
            </a:rPr>
            <a:t>Средний показатель активности по области:</a:t>
          </a:r>
        </a:p>
        <a:p xmlns:a="http://schemas.openxmlformats.org/drawingml/2006/main">
          <a:pPr algn="ctr"/>
          <a:r>
            <a:rPr lang="ru-RU" sz="1200" b="1" dirty="0" smtClean="0">
              <a:latin typeface="Sylfaen" pitchFamily="18" charset="0"/>
            </a:rPr>
            <a:t>2022 г. - 9,7; 2023 г. – 9,5: 2024 г. – </a:t>
          </a:r>
          <a:r>
            <a:rPr lang="ru-RU" sz="1200" b="1" dirty="0" smtClean="0">
              <a:latin typeface="Sylfaen" pitchFamily="18" charset="0"/>
            </a:rPr>
            <a:t>8,9</a:t>
          </a:r>
          <a:endParaRPr lang="ru-RU" sz="1200" b="1" dirty="0">
            <a:latin typeface="Sylfae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36C5C-D54E-4F50-9C18-D3F5952E5616}" type="datetimeFigureOut">
              <a:rPr lang="ru-RU" smtClean="0"/>
              <a:t>13.03.2025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A4570-7472-4F83-8E65-27BBFAEC139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767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8FEF1-0414-445B-B58C-D3AD404B35AA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A040-3C16-4792-A798-F81445AB9E75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C8D9-FC8E-4CB4-AECF-F447E8BD074F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62982-7C1E-46F4-AB56-D734D47DCF2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10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8E8A5-7C63-487A-8C98-5892C2634A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4699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F3F16-377D-4AE5-9510-1648AC317CA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613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C14A9-29CE-4E44-B2C7-AB984633F7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839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E15A-1D8C-4C66-8FF9-4B4289DDB33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483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90E26-5C21-4BEA-82DC-AB05C03A5B4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895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0A18F-BA99-4CD5-899F-7310962842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3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50C2F-C9E2-43C8-8B9C-FF7B26C9ACE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93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145EB-D77D-4C73-B378-EB8A4E75DB8F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F31CD-B6C5-4A91-AAC5-9BB7D232691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6227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52ABC-1412-43CD-8BBD-0762A8A257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646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ABF4E-17B5-472F-9EF2-8B56F30FEB2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42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5F63-56A2-4F4F-B535-FEEC542D04C6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A752-0C22-43D6-84D4-82FADC869486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D8B7B-1DF0-42B7-A75E-9AEB15AF1280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BFA1-54F8-4256-8117-2F957CC67B6A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AA9FA-DD84-4F11-8C32-633CFE20C811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7A249-B9CC-4805-91BE-DE6C1FDFE792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CF77-8D6A-4732-A3A3-0FF86D8D5E84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F925F-EABA-4836-B4E0-152721044F37}" type="datetime1">
              <a:rPr lang="ru-RU" smtClean="0"/>
              <a:t>13.03.2025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5446F-470E-4D3D-B731-5E3978DF872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38675-6BDE-4D55-AF29-14B74D40F04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13.03.2025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11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6470" y="157140"/>
            <a:ext cx="72843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</a:t>
            </a:r>
            <a:r>
              <a:rPr lang="ru-RU" sz="2000" b="1" dirty="0" smtClean="0">
                <a:latin typeface="Sylfaen" pitchFamily="18" charset="0"/>
              </a:rPr>
              <a:t>анализ </a:t>
            </a:r>
            <a:r>
              <a:rPr lang="ru-RU" sz="2000" b="1" dirty="0">
                <a:latin typeface="Sylfaen" pitchFamily="18" charset="0"/>
              </a:rPr>
              <a:t>обращений граждан, </a:t>
            </a:r>
            <a:endParaRPr lang="ru-RU" sz="2000" b="1" dirty="0" smtClean="0">
              <a:latin typeface="Sylfaen" pitchFamily="18" charset="0"/>
            </a:endParaRPr>
          </a:p>
          <a:p>
            <a:pPr algn="ctr"/>
            <a:r>
              <a:rPr lang="ru-RU" sz="2000" b="1" dirty="0" smtClean="0">
                <a:latin typeface="Sylfaen" pitchFamily="18" charset="0"/>
              </a:rPr>
              <a:t>организаций и общественных объединений, </a:t>
            </a:r>
          </a:p>
          <a:p>
            <a:pPr algn="ctr"/>
            <a:r>
              <a:rPr lang="ru-RU" sz="2000" b="1" dirty="0" smtClean="0">
                <a:latin typeface="Sylfaen" pitchFamily="18" charset="0"/>
              </a:rPr>
              <a:t>поступивших в 2024 году Губернатору </a:t>
            </a:r>
          </a:p>
          <a:p>
            <a:pPr algn="ctr"/>
            <a:r>
              <a:rPr lang="ru-RU" sz="2000" b="1" dirty="0" smtClean="0">
                <a:latin typeface="Sylfaen" pitchFamily="18" charset="0"/>
              </a:rPr>
              <a:t>и в Правительство Белгородской области</a:t>
            </a:r>
            <a:endParaRPr lang="ru-RU" sz="2000" b="1" dirty="0">
              <a:latin typeface="Sylfae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82234"/>
            <a:ext cx="6984776" cy="407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4995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управление по работе с обращениями граждан и организаций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                           Администрации Губернатора области в 2024</a:t>
            </a: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cs typeface="Times New Roman" pitchFamily="18" charset="0"/>
              </a:rPr>
              <a:t> году в сравнении с 2022 - 2023 годами</a:t>
            </a:r>
            <a:endParaRPr lang="ru-RU" dirty="0" smtClean="0">
              <a:solidFill>
                <a:prstClr val="black"/>
              </a:solidFill>
              <a:latin typeface="Sylfaen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03552109"/>
              </p:ext>
            </p:extLst>
          </p:nvPr>
        </p:nvGraphicFramePr>
        <p:xfrm>
          <a:off x="1835696" y="149283"/>
          <a:ext cx="4357686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17226" y="2776350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Sylfaen" panose="010A0502050306030303" pitchFamily="18" charset="0"/>
              </a:rPr>
              <a:t>Динамика обращений по форме поступления (%)</a:t>
            </a:r>
            <a:endParaRPr lang="ru-RU" sz="1400" b="1" dirty="0">
              <a:latin typeface="Sylfaen" panose="010A0502050306030303" pitchFamily="18" charset="0"/>
            </a:endParaRPr>
          </a:p>
        </p:txBody>
      </p:sp>
      <p:graphicFrame>
        <p:nvGraphicFramePr>
          <p:cNvPr id="4" name="Диаграмма 3" title="2019 год"/>
          <p:cNvGraphicFramePr/>
          <p:nvPr>
            <p:extLst>
              <p:ext uri="{D42A27DB-BD31-4B8C-83A1-F6EECF244321}">
                <p14:modId xmlns:p14="http://schemas.microsoft.com/office/powerpoint/2010/main" val="3442345140"/>
              </p:ext>
            </p:extLst>
          </p:nvPr>
        </p:nvGraphicFramePr>
        <p:xfrm>
          <a:off x="4860032" y="2431862"/>
          <a:ext cx="396044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910452201"/>
              </p:ext>
            </p:extLst>
          </p:nvPr>
        </p:nvGraphicFramePr>
        <p:xfrm>
          <a:off x="4032920" y="5134147"/>
          <a:ext cx="5040560" cy="1599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 descr="Количество обращений по форме поступления" title="Количество обращений по форме поступления"/>
          <p:cNvGraphicFramePr/>
          <p:nvPr>
            <p:extLst>
              <p:ext uri="{D42A27DB-BD31-4B8C-83A1-F6EECF244321}">
                <p14:modId xmlns:p14="http://schemas.microsoft.com/office/powerpoint/2010/main" val="2576282438"/>
              </p:ext>
            </p:extLst>
          </p:nvPr>
        </p:nvGraphicFramePr>
        <p:xfrm>
          <a:off x="91311" y="2850787"/>
          <a:ext cx="4139506" cy="308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5303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-66706" y="138478"/>
            <a:ext cx="92288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в 2024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и 2022-2023 годах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разрезе источников поступления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144158270"/>
              </p:ext>
            </p:extLst>
          </p:nvPr>
        </p:nvGraphicFramePr>
        <p:xfrm>
          <a:off x="236719" y="547451"/>
          <a:ext cx="8915461" cy="6310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34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79712" y="15901"/>
            <a:ext cx="547260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Активность населения муниципальных районов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и городских округов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2024 году в сравнении с 2022 -2023 годами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Sylfaen" pitchFamily="18" charset="0"/>
                <a:ea typeface="Calibri" pitchFamily="34" charset="0"/>
                <a:cs typeface="Times New Roman" pitchFamily="18" charset="0"/>
              </a:rPr>
              <a:t>(на 1 тыс. человек)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993560007"/>
              </p:ext>
            </p:extLst>
          </p:nvPr>
        </p:nvGraphicFramePr>
        <p:xfrm>
          <a:off x="-150321" y="1124744"/>
          <a:ext cx="9269996" cy="5921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64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79712" y="15901"/>
            <a:ext cx="547260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Активность населения муниципальных районов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и городских округов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2024 году в сравнении с 2022 -2023 годами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Sylfaen" pitchFamily="18" charset="0"/>
                <a:ea typeface="Calibri" pitchFamily="34" charset="0"/>
                <a:cs typeface="Times New Roman" pitchFamily="18" charset="0"/>
              </a:rPr>
              <a:t>(на 1 тыс. человек)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4120202767"/>
              </p:ext>
            </p:extLst>
          </p:nvPr>
        </p:nvGraphicFramePr>
        <p:xfrm>
          <a:off x="-150321" y="1124744"/>
          <a:ext cx="9269996" cy="5921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38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6818" y="404664"/>
            <a:ext cx="874846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</a:t>
            </a:r>
            <a:r>
              <a:rPr lang="ru-RU" sz="1400" b="1" dirty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 тематическим разделам количества вопросов, </a:t>
            </a: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содержавшихся в обращениях, поступивших                      в управление по работе с обращениями граждан и организаций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Администрации Губернатора области в 2024 году</a:t>
            </a:r>
            <a:endParaRPr lang="ru-RU" dirty="0" smtClean="0">
              <a:solidFill>
                <a:prstClr val="black"/>
              </a:solidFill>
              <a:latin typeface="Sylfae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392090"/>
              </p:ext>
            </p:extLst>
          </p:nvPr>
        </p:nvGraphicFramePr>
        <p:xfrm>
          <a:off x="138224" y="1556793"/>
          <a:ext cx="8885653" cy="4799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67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19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1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41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0634">
                <a:tc>
                  <a:txBody>
                    <a:bodyPr/>
                    <a:lstStyle/>
                    <a:p>
                      <a:pPr algn="ctr"/>
                      <a:endParaRPr lang="ru-RU" sz="800" dirty="0" smtClean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Условные обозначения</a:t>
                      </a:r>
                      <a:endParaRPr lang="ru-RU" sz="1400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endParaRPr lang="ru-RU" sz="800" dirty="0" smtClean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(количество вопросов) 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[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доля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 тематического раздела в общем количестве вопросов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]</a:t>
                      </a:r>
                      <a:endParaRPr lang="ru-RU" sz="1400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Sylfae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Всего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вопросов, содержащихся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/>
                      </a:r>
                      <a:br>
                        <a:rPr lang="ru-RU" sz="1400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</a:b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в обращениях</a:t>
                      </a:r>
                      <a:endParaRPr lang="ru-RU" sz="1400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013">
                <a:tc>
                  <a:txBody>
                    <a:bodyPr/>
                    <a:lstStyle/>
                    <a:p>
                      <a:pPr algn="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Тематический раздел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1. Государство,                 общество,  политика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0066CC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2. Социальная сфера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3.</a:t>
                      </a:r>
                      <a:r>
                        <a:rPr lang="ru-RU" sz="1300" b="1" baseline="0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 Экономика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Sylfaen" pitchFamily="18" charset="0"/>
                        </a:rPr>
                        <a:t>4. Оборона, безопасность, законность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0099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5. Жилищно-коммунальная сфера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579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Период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479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2022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3474</a:t>
                      </a:r>
                      <a:r>
                        <a:rPr lang="ru-RU" sz="1200" b="1" dirty="0" smtClean="0"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[1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5,5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(6662)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29,7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(8311)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(2214)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9,8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(1794)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22455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72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2023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3682</a:t>
                      </a:r>
                      <a:r>
                        <a:rPr lang="ru-RU" sz="1200" b="1" dirty="0" smtClean="0"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[1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8,9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(5609)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28,8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(6220)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32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(2028)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10,4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(1918)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9,9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19457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3812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2024 год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3914</a:t>
                      </a:r>
                      <a:r>
                        <a:rPr lang="ru-RU" sz="1200" b="1" dirty="0" smtClean="0"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Sylfae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[1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9,3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(7181)</a:t>
                      </a:r>
                    </a:p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35,4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(3680)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18,1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(1983)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9,8%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Sylfaen" pitchFamily="18" charset="0"/>
                        </a:rPr>
                        <a:t>(3546)</a:t>
                      </a:r>
                    </a:p>
                    <a:p>
                      <a:pPr algn="ctr"/>
                      <a:endParaRPr lang="ru-RU" sz="1200" b="1" dirty="0" smtClean="0"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[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17,4</a:t>
                      </a: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Sylfaen" pitchFamily="18" charset="0"/>
                          <a:ea typeface="+mn-ea"/>
                          <a:cs typeface="+mn-cs"/>
                        </a:rPr>
                        <a:t>%]</a:t>
                      </a:r>
                      <a:endParaRPr lang="ru-RU" sz="1200" b="1" dirty="0" smtClean="0">
                        <a:latin typeface="Sylfae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20304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86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926976"/>
          </a:xfrm>
        </p:spPr>
        <p:txBody>
          <a:bodyPr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интерес, решаемых на региональном уровне органами исполнительной власти области и на местном уровне соответствующими органами местного самоуправления в 2024 году</a:t>
            </a:r>
          </a:p>
        </p:txBody>
      </p:sp>
      <p:graphicFrame>
        <p:nvGraphicFramePr>
          <p:cNvPr id="6" name="Group 8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980763"/>
              </p:ext>
            </p:extLst>
          </p:nvPr>
        </p:nvGraphicFramePr>
        <p:xfrm>
          <a:off x="467544" y="784311"/>
          <a:ext cx="8424936" cy="5870728"/>
        </p:xfrm>
        <a:graphic>
          <a:graphicData uri="http://schemas.openxmlformats.org/drawingml/2006/table">
            <a:tbl>
              <a:tblPr/>
              <a:tblGrid>
                <a:gridCol w="714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9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3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№ п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Наименование вопроса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lfaen" pitchFamily="18" charset="0"/>
                        </a:rPr>
                        <a:t>Количество вопросов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9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Вопросы военнослужащих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1760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Благоустройство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1418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16856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Социальное обеспечение населения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1337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Вопросы, связанные с проведением СВО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1279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Обеспечение граждан жильем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1027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36735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891919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Устранение последствий обстрелов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681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90054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Водоснабжение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606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04528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Работа управляющих компаний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564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0004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Вывоз и оплата ТБО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18156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Помощь пострадавшим приграничных 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718445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796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67393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Труд, занятость,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418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  Строительство и ремонт дорог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8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445716" y="229871"/>
            <a:ext cx="46073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Результаты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 рассмотрения обращений в 2024 году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ylfaen" pitchFamily="18" charset="0"/>
                <a:ea typeface="Calibri" pitchFamily="34" charset="0"/>
                <a:cs typeface="Times New Roman" pitchFamily="18" charset="0"/>
              </a:rPr>
              <a:t>в сравнении с 2022 и 2023 годами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ylfaen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445510144"/>
              </p:ext>
            </p:extLst>
          </p:nvPr>
        </p:nvGraphicFramePr>
        <p:xfrm>
          <a:off x="1115616" y="709625"/>
          <a:ext cx="70202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34578937"/>
              </p:ext>
            </p:extLst>
          </p:nvPr>
        </p:nvGraphicFramePr>
        <p:xfrm>
          <a:off x="858002" y="3972326"/>
          <a:ext cx="7782780" cy="2885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5446F-470E-4D3D-B731-5E3978DF872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13313</TotalTime>
  <Words>620</Words>
  <Application>Microsoft Office PowerPoint</Application>
  <PresentationFormat>Экран (4:3)</PresentationFormat>
  <Paragraphs>284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интерес, решаемых на региональном уровне органами исполнительной власти области и на местном уровне соответствующими органами местного самоуправления в 2024 году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1614</cp:revision>
  <cp:lastPrinted>2024-02-16T14:49:35Z</cp:lastPrinted>
  <dcterms:created xsi:type="dcterms:W3CDTF">2015-06-29T07:39:57Z</dcterms:created>
  <dcterms:modified xsi:type="dcterms:W3CDTF">2025-03-13T16:32:33Z</dcterms:modified>
</cp:coreProperties>
</file>