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sldIdLst>
    <p:sldId id="256" r:id="rId3"/>
    <p:sldId id="279" r:id="rId4"/>
    <p:sldId id="261" r:id="rId5"/>
    <p:sldId id="290" r:id="rId6"/>
    <p:sldId id="300" r:id="rId7"/>
    <p:sldId id="309" r:id="rId8"/>
    <p:sldId id="312" r:id="rId9"/>
    <p:sldId id="301" r:id="rId10"/>
    <p:sldId id="302" r:id="rId11"/>
    <p:sldId id="273" r:id="rId12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8A3BC5"/>
    <a:srgbClr val="99FFCC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56" autoAdjust="0"/>
    <p:restoredTop sz="98514" autoAdjust="0"/>
  </p:normalViewPr>
  <p:slideViewPr>
    <p:cSldViewPr>
      <p:cViewPr>
        <p:scale>
          <a:sx n="120" d="100"/>
          <a:sy n="120" d="100"/>
        </p:scale>
        <p:origin x="-114" y="8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EE7A09A-FD84-47F8-9733-6E7C7A87FC33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88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3E8900B-AC30-415D-8AD5-02B0DA4E44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8950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7338BC-86AF-4E25-92D5-B1FDE703A3DB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4C728BC-598C-49DA-8C8C-2DFDA83F7B77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j</a:t>
            </a: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43B01-CD66-4B3D-BB00-0DFD361BAEAF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37FA9-1518-43CA-A934-BF584DA979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8994C-FFC6-4E2A-B683-AD6A149ED364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F3068-43FF-44D6-86CB-8B8A813ADD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A1350-E362-4396-BF8B-DCB49880CEC2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A4FD1-4D52-477D-B83D-C5D7EF9A82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FE2B6-6431-4057-B578-B711380E65D0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186D3-C4FA-4CF9-B204-7996FABABD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1B512-BCBF-4008-A99B-C7B2FBBEC269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34EF7-2B32-4E78-BF1F-BA568777BA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B0211-3C0C-406B-AD3C-6CAFA734B958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304B9-89B1-4847-A1C5-5846C0A2E3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C61DD-817C-4E47-9A12-04A3D3DBF9E9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EA9CA-BBD0-449A-BAF2-E8AA7BC4F9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78942-9DAB-4FF6-8D8B-0D8015296B5F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605E7-6AE1-4EB9-AF90-B155C44448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F4311-F3B8-4B5F-B516-E8013FBD1BE8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D03C7-926E-4327-80F3-C62CCBDCC8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DA7E1-D2B5-4A21-8181-12B190492773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BC57A-104A-4CF8-93FD-4F2499FD04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43347-1C53-4833-B7D6-F33BA27D8B64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09994-AED4-491D-B5E3-9F389C744E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90AC3-553E-4600-8C2C-C3096A1AE1A1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339D1-80D2-4957-9BBB-FC9E452FB1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83241-F41D-4231-B58D-DCFD32D357FB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A6DB8-6F8C-4CB4-9409-9EE7C94A37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6389B-A3B3-4B14-9A2D-6196C26AC5F7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B9C92-07D6-42F1-8FDB-8C72E62658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78A9F-BAA6-4719-95B2-C9470F377270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90CD1-8D6A-4852-B1FB-06E63F7CC9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2ABBB3-C77C-4475-B01B-03A09D71D087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473EB-AC8A-4771-8E46-9D4C57BD8D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40CB9-8DF9-4F8E-ADD3-686C55696679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F3A2B-D337-4022-B4CF-FA98FF4E27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2DB42-0DB9-431A-94B9-46D3F78091C2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9A936-1F71-43FB-BD36-AA857F6A71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6BAD4-6DA4-45D0-A3FF-DD0269FBCCED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0BAD8-1D48-4808-8F4A-B1EFF246D6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7BA06-F909-429A-A59D-7F3167F38AC2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DD6684-0E01-4311-A2A7-61EA5389DB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D91F4-DE67-443F-8943-22EE2A0537E0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B49C2-33C6-4D3A-8C00-23137AE447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8D2FC-A190-4E49-9A5B-431F02914823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2060A-5C04-42CE-861C-9CF7181476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328711F-A194-4524-806C-84D910CB36EA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DCFD2D7-6DC2-4431-8458-08CFD80776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81838870-A39A-43F7-BC27-EE4FA17AF7D8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C0AC5CED-2D04-4D83-BBEC-C1E0D2258A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Microsoft_Excel_97-2003_Worksheet5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5.emf"/><Relationship Id="rId4" Type="http://schemas.openxmlformats.org/officeDocument/2006/relationships/oleObject" Target="../embeddings/Microsoft_Excel_97-2003_Worksheet4.xls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Microsoft_Excel_97-2003_Worksheet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4.emf"/><Relationship Id="rId5" Type="http://schemas.openxmlformats.org/officeDocument/2006/relationships/image" Target="../media/image2.emf"/><Relationship Id="rId10" Type="http://schemas.openxmlformats.org/officeDocument/2006/relationships/oleObject" Target="../embeddings/Microsoft_Excel_97-2003_Worksheet3.xls"/><Relationship Id="rId4" Type="http://schemas.openxmlformats.org/officeDocument/2006/relationships/oleObject" Target="../embeddings/Microsoft_Excel_97-2003_Worksheet1.xls"/><Relationship Id="rId9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-58519" y="157163"/>
            <a:ext cx="927850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февраль </a:t>
            </a:r>
            <a:r>
              <a:rPr lang="ru-RU" sz="2000" b="1" dirty="0">
                <a:latin typeface="Sylfaen" pitchFamily="18" charset="0"/>
              </a:rPr>
              <a:t>2020 года в адрес Губернатора и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60" name="Rectangle 1"/>
          <p:cNvSpPr>
            <a:spLocks noChangeArrowheads="1"/>
          </p:cNvSpPr>
          <p:nvPr/>
        </p:nvSpPr>
        <p:spPr bwMode="auto">
          <a:xfrm>
            <a:off x="1661784" y="512862"/>
            <a:ext cx="583313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Результаты рассмотрения письменных  обращений в </a:t>
            </a:r>
            <a:r>
              <a:rPr lang="ru-RU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феврале </a:t>
            </a:r>
            <a:r>
              <a:rPr lang="ru-RU" sz="14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2020 года</a:t>
            </a:r>
          </a:p>
        </p:txBody>
      </p:sp>
      <p:graphicFrame>
        <p:nvGraphicFramePr>
          <p:cNvPr id="49458" name="Object 337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4531040"/>
              </p:ext>
            </p:extLst>
          </p:nvPr>
        </p:nvGraphicFramePr>
        <p:xfrm>
          <a:off x="395288" y="3716338"/>
          <a:ext cx="7092950" cy="248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846" name="Лист" r:id="rId4" imgW="7076943" imgH="2486160" progId="Excel.Sheet.8">
                  <p:embed/>
                </p:oleObj>
              </mc:Choice>
              <mc:Fallback>
                <p:oleObj name="Лист" r:id="rId4" imgW="7076943" imgH="2486160" progId="Excel.Sheet.8">
                  <p:embed/>
                  <p:pic>
                    <p:nvPicPr>
                      <p:cNvPr id="0" name="Picture 3378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3716338"/>
                        <a:ext cx="7092950" cy="2489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461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49459" name="Object 337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9849052"/>
              </p:ext>
            </p:extLst>
          </p:nvPr>
        </p:nvGraphicFramePr>
        <p:xfrm>
          <a:off x="127000" y="763588"/>
          <a:ext cx="7534275" cy="306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847" name="Лист" r:id="rId7" imgW="7524823" imgH="3057480" progId="Excel.Sheet.8">
                  <p:embed/>
                </p:oleObj>
              </mc:Choice>
              <mc:Fallback>
                <p:oleObj name="Лист" r:id="rId7" imgW="7524823" imgH="3057480" progId="Excel.Sheet.8">
                  <p:embed/>
                  <p:pic>
                    <p:nvPicPr>
                      <p:cNvPr id="0" name="Picture 3379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0" y="763588"/>
                        <a:ext cx="7534275" cy="306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52" name="Rectangle 1"/>
          <p:cNvSpPr>
            <a:spLocks noChangeArrowheads="1"/>
          </p:cNvSpPr>
          <p:nvPr/>
        </p:nvSpPr>
        <p:spPr bwMode="auto">
          <a:xfrm>
            <a:off x="728663" y="58738"/>
            <a:ext cx="79343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адрес Губернатора 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февраля </a:t>
            </a:r>
            <a:r>
              <a:rPr lang="ru-RU" sz="1400" b="1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2020 года</a:t>
            </a:r>
            <a:endParaRPr lang="ru-RU" dirty="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9049" name="Object 1116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714207741"/>
              </p:ext>
            </p:extLst>
          </p:nvPr>
        </p:nvGraphicFramePr>
        <p:xfrm>
          <a:off x="549275" y="700088"/>
          <a:ext cx="4276725" cy="2455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655" name="Лист" r:id="rId4" imgW="4743534" imgH="2724030" progId="Excel.Sheet.8">
                  <p:embed/>
                </p:oleObj>
              </mc:Choice>
              <mc:Fallback>
                <p:oleObj name="Лист" r:id="rId4" imgW="4743534" imgH="2724030" progId="Excel.Sheet.8">
                  <p:embed/>
                  <p:pic>
                    <p:nvPicPr>
                      <p:cNvPr id="0" name="Picture 1116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275" y="700088"/>
                        <a:ext cx="4276725" cy="2455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053" name="TextBox 10"/>
          <p:cNvSpPr txBox="1">
            <a:spLocks noChangeArrowheads="1"/>
          </p:cNvSpPr>
          <p:nvPr/>
        </p:nvSpPr>
        <p:spPr bwMode="auto">
          <a:xfrm>
            <a:off x="5776913" y="692150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Sylfaen" pitchFamily="18" charset="0"/>
              </a:rPr>
              <a:t>Типы писем</a:t>
            </a:r>
          </a:p>
        </p:txBody>
      </p:sp>
      <p:graphicFrame>
        <p:nvGraphicFramePr>
          <p:cNvPr id="49050" name="Object 11162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5788028"/>
              </p:ext>
            </p:extLst>
          </p:nvPr>
        </p:nvGraphicFramePr>
        <p:xfrm>
          <a:off x="755650" y="3284538"/>
          <a:ext cx="6361113" cy="338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656" name="Лист" r:id="rId7" imgW="6000733" imgH="3190860" progId="Excel.Sheet.8">
                  <p:embed/>
                </p:oleObj>
              </mc:Choice>
              <mc:Fallback>
                <p:oleObj name="Лист" r:id="rId7" imgW="6000733" imgH="3190860" progId="Excel.Sheet.8">
                  <p:embed/>
                  <p:pic>
                    <p:nvPicPr>
                      <p:cNvPr id="0" name="Picture 11162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3284538"/>
                        <a:ext cx="6361113" cy="338772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054" name="TextBox 2"/>
          <p:cNvSpPr txBox="1">
            <a:spLocks noChangeArrowheads="1"/>
          </p:cNvSpPr>
          <p:nvPr/>
        </p:nvSpPr>
        <p:spPr bwMode="auto">
          <a:xfrm>
            <a:off x="2411413" y="3284538"/>
            <a:ext cx="45354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Sylfaen" pitchFamily="18" charset="0"/>
              </a:rPr>
              <a:t>Распределение по форме обращения</a:t>
            </a:r>
          </a:p>
        </p:txBody>
      </p:sp>
      <p:graphicFrame>
        <p:nvGraphicFramePr>
          <p:cNvPr id="49051" name="Object 1116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0834213"/>
              </p:ext>
            </p:extLst>
          </p:nvPr>
        </p:nvGraphicFramePr>
        <p:xfrm>
          <a:off x="4932363" y="765175"/>
          <a:ext cx="3865562" cy="229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657" name="Лист" r:id="rId10" imgW="3857498" imgH="2295540" progId="Excel.Sheet.8">
                  <p:embed/>
                </p:oleObj>
              </mc:Choice>
              <mc:Fallback>
                <p:oleObj name="Лист" r:id="rId10" imgW="3857498" imgH="2295540" progId="Excel.Sheet.8">
                  <p:embed/>
                  <p:pic>
                    <p:nvPicPr>
                      <p:cNvPr id="0" name="Picture 11163"/>
                      <p:cNvPicPr>
                        <a:picLocks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765175"/>
                        <a:ext cx="3865562" cy="229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200" b="1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0007092"/>
              </p:ext>
            </p:extLst>
          </p:nvPr>
        </p:nvGraphicFramePr>
        <p:xfrm>
          <a:off x="179512" y="258555"/>
          <a:ext cx="8793038" cy="6714565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53627"/>
                <a:gridCol w="5353519"/>
                <a:gridCol w="1463953"/>
                <a:gridCol w="1521939"/>
              </a:tblGrid>
              <a:tr h="335307"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/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Наименование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 муниципального района (городского округа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Количество обращений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</a:tr>
              <a:tr h="2428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Sylfaen" panose="010A0502050306030303" pitchFamily="18" charset="0"/>
                        </a:rPr>
                        <a:t>январь</a:t>
                      </a:r>
                      <a:endParaRPr lang="ru-RU" sz="1050" b="1" dirty="0">
                        <a:latin typeface="Sylfaen" panose="010A0502050306030303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Sylfaen" panose="010A0502050306030303" pitchFamily="18" charset="0"/>
                        </a:rPr>
                        <a:t>февраль</a:t>
                      </a:r>
                      <a:endParaRPr lang="ru-RU" sz="1050" b="1" dirty="0">
                        <a:latin typeface="Sylfaen" panose="010A0502050306030303" pitchFamily="18" charset="0"/>
                      </a:endParaRPr>
                    </a:p>
                  </a:txBody>
                  <a:tcPr>
                    <a:lnB w="12700" cmpd="sng">
                      <a:noFill/>
                    </a:lnB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Городской округ «Город Белгород»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166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R w="12700" cmpd="sng">
                      <a:noFill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223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Алексеевский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T w="12700" cmpd="sng">
                      <a:noFill/>
                    </a:lnT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Белгородский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Борисовский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Валуйский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Вейделевский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Волоконовский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Грайворонский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Губкинский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Ивнянский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Корочанский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Красненский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Красногвардейский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Краснояружский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Новооскольский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Прохоровский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Ракитянский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Ровеньский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Старооскольский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городской округ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106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113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Чернянский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Шебекинский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Яковлевский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-66675" y="115888"/>
            <a:ext cx="9228138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поступивших в адрес Губернатора 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феврале </a:t>
            </a:r>
            <a:r>
              <a:rPr lang="ru-RU" sz="1400" b="1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2020 года</a:t>
            </a:r>
          </a:p>
          <a:p>
            <a:pPr algn="ctr"/>
            <a:endParaRPr lang="ru-RU" dirty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50229" name="Group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6487710"/>
              </p:ext>
            </p:extLst>
          </p:nvPr>
        </p:nvGraphicFramePr>
        <p:xfrm>
          <a:off x="468313" y="620713"/>
          <a:ext cx="8302625" cy="4931411"/>
        </p:xfrm>
        <a:graphic>
          <a:graphicData uri="http://schemas.openxmlformats.org/drawingml/2006/table">
            <a:tbl>
              <a:tblPr/>
              <a:tblGrid>
                <a:gridCol w="1169987"/>
                <a:gridCol w="1165225"/>
                <a:gridCol w="1174750"/>
                <a:gridCol w="1169988"/>
                <a:gridCol w="1169987"/>
                <a:gridCol w="1100138"/>
                <a:gridCol w="1352550"/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8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Февраль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2019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13,5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307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38,5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17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5,5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202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25,5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Январь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2020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(125)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16,2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(281)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36,5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(170)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22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4,3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(162)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21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771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Февраль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2020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(114)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13,6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(310)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37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(178)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21,3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4,1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(201)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24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838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Заголовок 1"/>
          <p:cNvSpPr>
            <a:spLocks noGrp="1"/>
          </p:cNvSpPr>
          <p:nvPr>
            <p:ph type="title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1295" name="Group 9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7085275"/>
              </p:ext>
            </p:extLst>
          </p:nvPr>
        </p:nvGraphicFramePr>
        <p:xfrm>
          <a:off x="395288" y="836613"/>
          <a:ext cx="8497887" cy="510540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0001.0002.0023.0064 Деятельность органов исполнительной власти субъекта РФ. Принимаемые решения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 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Корочанский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Ровеньский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Грайворонский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0001.0002.0027.0125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Результаты рассмотрения обращения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Белгород, 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Вейделевский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Чернянский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Корочанский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Прохоровский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0001.0004.0051.0240 Выплата пособий и компенсаций на ребенка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Город Белгород, 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Борисовский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0002.0007.0073.0294 Социальное обеспечение, социальная поддержка и социальная помощь семьям, имеющим детей, в том числе многодетным семьям и одиноким родителям, гражданам, находящимся в трудной жизненной ситуации, малоимущим гражданам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Борисовский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Волоконовский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Корочанский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Прохоровский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Ракитянский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Ровеньский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районы;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; Алексеевский,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Валуйский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Шебекинский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г/о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2287" name="Group 6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514987285"/>
              </p:ext>
            </p:extLst>
          </p:nvPr>
        </p:nvGraphicFramePr>
        <p:xfrm>
          <a:off x="395288" y="836613"/>
          <a:ext cx="8497887" cy="460248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0002.0007.0074.0312 Предоставление дополнительных льгот отдельным категориям граждан, установленных законодательством субъекта РФ (в том числе предоставление земельных участков многодетным семьям и др)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Борисовский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Чернянский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Красногвардейский  районы, Алексеевский,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Валуйский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0002.0007.0074.0300 Льготы и меры социальной поддержки инвалидов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Город Белгород, Красногвардейский,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Ровеньский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районы, Алексеевский,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0002.0007.0072.0288 Просьба об оказании финансовой помощи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Город Белгород;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Корочанский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Краснояружский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Прохоровский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г/о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0002.0014.0143.0390  Лечение и оказание медицинской помощи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4355" name="Group 8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061728905"/>
              </p:ext>
            </p:extLst>
          </p:nvPr>
        </p:nvGraphicFramePr>
        <p:xfrm>
          <a:off x="395288" y="836613"/>
          <a:ext cx="8497887" cy="528828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0002.0014.0143.0389  Работа медицинских учреждений и их сотрудников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0002.0014.0143.0420 Лекарственное обеспечение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0003.0009.0097.0689 Комплексное благоустройство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Белгород, 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Корочанский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Ракитянский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Прохоровский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районы, Алексеевский,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0003.0009.0099.0733 Транспортное обслуживание населения, пассажирские перевозки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Белгородский район,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Валуйский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департамент строительства и транспорта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0003.0009.0096.0684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Строительство и реконструкция дорог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Белгород, Белгородский,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Прохоровский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 районы, Алексеевский,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Яковлвеский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г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департамент строительства и транспорта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922337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6395" name="Group 7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9253075"/>
              </p:ext>
            </p:extLst>
          </p:nvPr>
        </p:nvGraphicFramePr>
        <p:xfrm>
          <a:off x="468313" y="744538"/>
          <a:ext cx="8496300" cy="5433061"/>
        </p:xfrm>
        <a:graphic>
          <a:graphicData uri="http://schemas.openxmlformats.org/drawingml/2006/table">
            <a:tbl>
              <a:tblPr/>
              <a:tblGrid>
                <a:gridCol w="358775"/>
                <a:gridCol w="3097212"/>
                <a:gridCol w="792163"/>
                <a:gridCol w="2376487"/>
                <a:gridCol w="935038"/>
                <a:gridCol w="936625"/>
              </a:tblGrid>
              <a:tr h="915988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0003.0009.0097.0699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Благоустройство и ремонт подъездных дорог, в том числе тротуаров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Корочанский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Алексеевский,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Валуйский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Яковлевский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департамент строительства и транспорта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0003.0009.0097.0690 Уличное освещение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Корочанский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районы, Алексеевский,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 г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0005.0005.0055.1128 Улучшение жилищных условий, предоставление жилого помещения по договору социального найма гражданам, состоящим на учете в органах местного самоуправления в качестве нуждающихся в жилых помещениях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Вейделевский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Корочанский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Краснояружский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Прохоровский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Ракитянский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; Алексеевский,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Валуйский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Шебекинский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г/о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0005.0005.0056.1175 Оплата коммунальных услуг и электроэнергии, в том числе льготы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области/ 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Чернянский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Ракитянский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Ровеньский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Алексеевский,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Шебекинский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922338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9613" name="Group 22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2698976"/>
              </p:ext>
            </p:extLst>
          </p:nvPr>
        </p:nvGraphicFramePr>
        <p:xfrm>
          <a:off x="468313" y="692150"/>
          <a:ext cx="8496300" cy="5867400"/>
        </p:xfrm>
        <a:graphic>
          <a:graphicData uri="http://schemas.openxmlformats.org/drawingml/2006/table">
            <a:tbl>
              <a:tblPr/>
              <a:tblGrid>
                <a:gridCol w="358775"/>
                <a:gridCol w="3097212"/>
                <a:gridCol w="792163"/>
                <a:gridCol w="2376487"/>
                <a:gridCol w="935038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0005.0005.0056.1170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Капитальный ремонт общего имущества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Красненский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Волоконовский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районы,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0005.0005.0056.1147 Коммунально-бытовое хозяйство и предоставление услуг в условиях рынка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Ракитянский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Красненский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Корочанский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районы,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Яковлевский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0005.0005.0056.1149 Оплата жилищно-коммунальных услуг (ЖКХ), взносов в Фонд капитального ремонта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0005.0005.0056.1164  Управляющие организации, товарищества собственников жилья и иные формы управления собственностью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УГЖН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0005.0005.0056.1160 Обращение с твердыми коммунальными отходами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УГЖН области,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Чернянский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ровеньский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15798</TotalTime>
  <Words>1369</Words>
  <Application>Microsoft Office PowerPoint</Application>
  <PresentationFormat>Экран (4:3)</PresentationFormat>
  <Paragraphs>387</Paragraphs>
  <Slides>10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Тема Office</vt:lpstr>
      <vt:lpstr>1_Тема Office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Дуганова Дарья Дмитриевна</cp:lastModifiedBy>
  <cp:revision>3332</cp:revision>
  <cp:lastPrinted>2020-03-02T14:29:12Z</cp:lastPrinted>
  <dcterms:created xsi:type="dcterms:W3CDTF">2015-06-29T07:39:57Z</dcterms:created>
  <dcterms:modified xsi:type="dcterms:W3CDTF">2020-03-03T14:08:47Z</dcterms:modified>
</cp:coreProperties>
</file>