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56" r:id="rId3"/>
    <p:sldId id="279" r:id="rId4"/>
    <p:sldId id="261" r:id="rId5"/>
    <p:sldId id="290" r:id="rId6"/>
    <p:sldId id="300" r:id="rId7"/>
    <p:sldId id="309" r:id="rId8"/>
    <p:sldId id="312" r:id="rId9"/>
    <p:sldId id="301" r:id="rId10"/>
    <p:sldId id="313" r:id="rId11"/>
    <p:sldId id="302" r:id="rId12"/>
    <p:sldId id="304" r:id="rId13"/>
    <p:sldId id="311" r:id="rId14"/>
    <p:sldId id="273" r:id="rId15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8A3BC5"/>
    <a:srgbClr val="99FFCC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6" autoAdjust="0"/>
    <p:restoredTop sz="98514" autoAdjust="0"/>
  </p:normalViewPr>
  <p:slideViewPr>
    <p:cSldViewPr>
      <p:cViewPr>
        <p:scale>
          <a:sx n="120" d="100"/>
          <a:sy n="120" d="100"/>
        </p:scale>
        <p:origin x="-114" y="7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CEA6AA7-21B4-4790-9F01-566B312BA8C0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8F07532-CD0C-4C6E-B4AE-259C48F859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5547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F07532-CD0C-4C6E-B4AE-259C48F859F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898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F07532-CD0C-4C6E-B4AE-259C48F859F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89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j</a:t>
            </a: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F26AA-A1A8-4D76-AA2C-91561D50454C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992C1-62D8-4DD0-BC8F-E33B17CCDF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29806-A8F6-45A8-A9D7-3FE02D0B6A4B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E3B35-0118-47EA-AEAF-33AE0BF482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420B1-9621-4816-AF28-8D5C0C1633A0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F407E-8A15-41D9-A00C-AD098E41DB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29373-90B7-4A2C-83B6-D0644370175F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F4D2D-10DA-4D82-991C-288067520D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AE70A-0E99-4F7B-863F-48091E5642CA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E1140-62F3-45B6-949A-972702C8E6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5B2E4-E087-4463-94B3-C4DECBB2835E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9637C-6D10-4426-851E-EFAFFC5D43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1B046-73B9-448B-B48D-AF5D5744F9D1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08809-20B1-4BC0-904F-384B9807E5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7B3B0-B5B6-46DB-AE51-DA20B08D27C1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E2AB2-65EB-416F-B400-71670A1CED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89BE8-204A-4046-8866-191FBE9EB069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58408-ED32-41EF-895E-45C363D58E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9EB22-51AC-4BC2-BA65-5657CEC6B0BF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03990-CE91-44D3-93B5-9362FC5AB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0ADC1-F9E0-4C8C-B004-6F5D86184EF4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18837-E846-4173-A201-AB3F8E2F82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1536A-F582-4252-BE57-93541E8C9A84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6FFE0-10DD-49F6-A2FA-6B68902F5E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0839B-CCC2-4D0C-A91F-2DE54E2D403D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F32D3-5F37-440C-A339-0F07D761BB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CD749-948B-4FF0-B3A2-825DA8BF1A9D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72360-AD4D-4BCF-BA59-3ADDCD80EE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8A4DB-A6B7-4DBB-A485-A968C593CBE4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793F0-727E-4D93-9A8C-1690634956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E4451-DADA-4F20-82DF-8E4C1E5B37DF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8C3B7-4154-4A2B-85E2-D7F8B6C959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19106-7F20-4BDE-A9EB-65B3AD1123EC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95FCE-27E3-475E-99E3-588E2428B1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34567-56A6-481A-B788-D8B16F9A24D9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0FBB1-50BF-478D-876A-47D99FC732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E10FC-799E-4BD1-B9EB-8B971CE82E35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CF772-853F-42F2-8731-2C8BBD33FA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6B33F-B4BB-4E8C-982B-99D30B646B36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6F43D-C17A-49B7-A233-F89A6E0B77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B68A-656B-443E-A48F-43861760663D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7C032-47BC-4D8A-AD3E-E8970FAC56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26D61-FFF3-463D-8BC7-09231305E5B4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5C5A1-0E14-4E0E-9356-569DA7327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4C83AD-ED68-4F37-85B5-C8BCE212F549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1DCE8B3-FDE9-4061-ABFB-C7FC1C32C5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23B6E433-6FD1-4724-9563-81EF85CF7BE2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8323D61-B49E-4BC4-9994-02114EED54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Microsoft_Excel_97-2003_Worksheet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.emf"/><Relationship Id="rId4" Type="http://schemas.openxmlformats.org/officeDocument/2006/relationships/oleObject" Target="../embeddings/Microsoft_Excel_97-2003_Worksheet4.xls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Microsoft_Excel_97-2003_Worksheet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emf"/><Relationship Id="rId5" Type="http://schemas.openxmlformats.org/officeDocument/2006/relationships/image" Target="../media/image2.emf"/><Relationship Id="rId10" Type="http://schemas.openxmlformats.org/officeDocument/2006/relationships/oleObject" Target="../embeddings/Microsoft_Excel_97-2003_Worksheet3.xls"/><Relationship Id="rId4" Type="http://schemas.openxmlformats.org/officeDocument/2006/relationships/oleObject" Target="../embeddings/Microsoft_Excel_97-2003_Worksheet1.xls"/><Relationship Id="rId9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6" y="157163"/>
            <a:ext cx="915827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ноябре </a:t>
            </a:r>
            <a:r>
              <a:rPr lang="ru-RU" sz="2000" b="1" dirty="0">
                <a:latin typeface="Sylfaen" pitchFamily="18" charset="0"/>
              </a:rPr>
              <a:t>2019 года в адрес Губернатора и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22338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4384" name="Group 1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7836993"/>
              </p:ext>
            </p:extLst>
          </p:nvPr>
        </p:nvGraphicFramePr>
        <p:xfrm>
          <a:off x="468313" y="692150"/>
          <a:ext cx="8496300" cy="5440680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0005.0005.0055.1128 Улучшение жилищных условий, предоставление жилого помещения по договору социального найма гражданам, состоящим на учете в органах местного самоуправления в качестве нуждающихся в жилых помещениях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Борисовский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Волоконовский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Красненский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Красногвардейский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;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Валуйский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Грайворонский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Новооскольский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0005.0005.0055.1122 Переселение из подвалов, бараков, коммуналок, общежитий, аварийных домов, ветхого жилья, санитарно-защитной зоны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Ивнянский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Вейделевский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Обращение с твердыми коммунальными отходами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Белгородский район,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Капитальный ремонт общего имущества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район,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Губкинский,Новооскольский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6441" name="Group 12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8230351"/>
              </p:ext>
            </p:extLst>
          </p:nvPr>
        </p:nvGraphicFramePr>
        <p:xfrm>
          <a:off x="395288" y="1069975"/>
          <a:ext cx="8497887" cy="5510214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683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3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0005.0005.0056.1175 Оплата коммунальных услуг и электроэнергии, в том числе льготы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области/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0005.0005.0056.1147 Коммунально-бытовое хозяйство и предоставление услуг в условиях рынка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Красногвардейский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Грайворонский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0005.0005.0056.1169 Предоставление коммунальных услуг ненадлежащего качества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0005.0005.0056.1168 Содержание общего имущества (канализация, вентиляция, кровля, ограждающие конструкции, инженерное оборудование, места общего пользования, придомовая территория)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районы,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Новооскольский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8425" name="Group 5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465651688"/>
              </p:ext>
            </p:extLst>
          </p:nvPr>
        </p:nvGraphicFramePr>
        <p:xfrm>
          <a:off x="395288" y="1069975"/>
          <a:ext cx="8497887" cy="3155951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683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3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0005.0005.0056.1164  Управляющие организации, товарищества собственников жилья и иные формы управления собственностью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УГЖН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0005.0005.0056.1149 Оплата жилищно-коммунальных услуг (ЖКХ), взносов в Фонд капитального ремонта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 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40" name="Rectangle 1"/>
          <p:cNvSpPr>
            <a:spLocks noChangeArrowheads="1"/>
          </p:cNvSpPr>
          <p:nvPr/>
        </p:nvSpPr>
        <p:spPr bwMode="auto">
          <a:xfrm>
            <a:off x="1708317" y="512862"/>
            <a:ext cx="57305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письменных  обращений в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ноябре </a:t>
            </a:r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2019 года</a:t>
            </a:r>
            <a:endParaRPr lang="ru-RU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6439" name="Object 240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9359364"/>
              </p:ext>
            </p:extLst>
          </p:nvPr>
        </p:nvGraphicFramePr>
        <p:xfrm>
          <a:off x="385763" y="4079875"/>
          <a:ext cx="7092950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58" name="Лист" r:id="rId4" imgW="7076943" imgH="2486160" progId="Excel.Sheet.8">
                  <p:embed/>
                </p:oleObj>
              </mc:Choice>
              <mc:Fallback>
                <p:oleObj name="Лист" r:id="rId4" imgW="7076943" imgH="2486160" progId="Excel.Sheet.8">
                  <p:embed/>
                  <p:pic>
                    <p:nvPicPr>
                      <p:cNvPr id="0" name="Picture 2407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3" y="4079875"/>
                        <a:ext cx="7092950" cy="248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441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46443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8404368"/>
              </p:ext>
            </p:extLst>
          </p:nvPr>
        </p:nvGraphicFramePr>
        <p:xfrm>
          <a:off x="127000" y="763588"/>
          <a:ext cx="6313488" cy="306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59" name="Диаграмма" r:id="rId7" imgW="6305443" imgH="3057480" progId="Excel.Chart.8">
                  <p:embed/>
                </p:oleObj>
              </mc:Choice>
              <mc:Fallback>
                <p:oleObj name="Диаграмма" r:id="rId7" imgW="6305443" imgH="3057480" progId="Excel.Chart.8">
                  <p:embed/>
                  <p:pic>
                    <p:nvPicPr>
                      <p:cNvPr id="0" name="Диаграмма 1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0" y="763588"/>
                        <a:ext cx="6313488" cy="306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00" name="Rectangle 1"/>
          <p:cNvSpPr>
            <a:spLocks noChangeArrowheads="1"/>
          </p:cNvSpPr>
          <p:nvPr/>
        </p:nvSpPr>
        <p:spPr bwMode="auto">
          <a:xfrm>
            <a:off x="728663" y="58738"/>
            <a:ext cx="7934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адрес Губернатора 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ноябре 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2019 года</a:t>
            </a:r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7597" name="Object 9709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988870853"/>
              </p:ext>
            </p:extLst>
          </p:nvPr>
        </p:nvGraphicFramePr>
        <p:xfrm>
          <a:off x="550863" y="700088"/>
          <a:ext cx="4297362" cy="243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899" name="Лист" r:id="rId4" imgW="4762444" imgH="2695680" progId="Excel.Sheet.8">
                  <p:embed/>
                </p:oleObj>
              </mc:Choice>
              <mc:Fallback>
                <p:oleObj name="Лист" r:id="rId4" imgW="4762444" imgH="2695680" progId="Excel.Sheet.8">
                  <p:embed/>
                  <p:pic>
                    <p:nvPicPr>
                      <p:cNvPr id="0" name="Picture 9709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3" y="700088"/>
                        <a:ext cx="4297362" cy="2432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601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graphicFrame>
        <p:nvGraphicFramePr>
          <p:cNvPr id="47598" name="Object 9710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6969667"/>
              </p:ext>
            </p:extLst>
          </p:nvPr>
        </p:nvGraphicFramePr>
        <p:xfrm>
          <a:off x="755650" y="3284538"/>
          <a:ext cx="6361113" cy="338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900" name="Лист" r:id="rId7" imgW="6000733" imgH="3190860" progId="Excel.Sheet.8">
                  <p:embed/>
                </p:oleObj>
              </mc:Choice>
              <mc:Fallback>
                <p:oleObj name="Лист" r:id="rId7" imgW="6000733" imgH="3190860" progId="Excel.Sheet.8">
                  <p:embed/>
                  <p:pic>
                    <p:nvPicPr>
                      <p:cNvPr id="0" name="Picture 9710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284538"/>
                        <a:ext cx="6361113" cy="338772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602" name="TextBox 2"/>
          <p:cNvSpPr txBox="1">
            <a:spLocks noChangeArrowheads="1"/>
          </p:cNvSpPr>
          <p:nvPr/>
        </p:nvSpPr>
        <p:spPr bwMode="auto">
          <a:xfrm>
            <a:off x="2411413" y="3284538"/>
            <a:ext cx="4535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47599" name="Object 97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5679511"/>
              </p:ext>
            </p:extLst>
          </p:nvPr>
        </p:nvGraphicFramePr>
        <p:xfrm>
          <a:off x="4932363" y="765175"/>
          <a:ext cx="3865562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901" name="Лист" r:id="rId10" imgW="3857498" imgH="2295540" progId="Excel.Sheet.8">
                  <p:embed/>
                </p:oleObj>
              </mc:Choice>
              <mc:Fallback>
                <p:oleObj name="Лист" r:id="rId10" imgW="3857498" imgH="2295540" progId="Excel.Sheet.8">
                  <p:embed/>
                  <p:pic>
                    <p:nvPicPr>
                      <p:cNvPr id="0" name="Picture 9711"/>
                      <p:cNvPicPr>
                        <a:picLocks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65175"/>
                        <a:ext cx="3865562" cy="229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678311"/>
              </p:ext>
            </p:extLst>
          </p:nvPr>
        </p:nvGraphicFramePr>
        <p:xfrm>
          <a:off x="179512" y="258555"/>
          <a:ext cx="8793038" cy="681834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53627"/>
                <a:gridCol w="5353519"/>
                <a:gridCol w="1463953"/>
                <a:gridCol w="1521939"/>
              </a:tblGrid>
              <a:tr h="335307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</a:tr>
              <a:tr h="3552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октябрь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ноябрь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183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-66675" y="115888"/>
            <a:ext cx="922813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Губернатора 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ноябре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2019 года</a:t>
            </a: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20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557086"/>
              </p:ext>
            </p:extLst>
          </p:nvPr>
        </p:nvGraphicFramePr>
        <p:xfrm>
          <a:off x="468313" y="620713"/>
          <a:ext cx="8302625" cy="4931411"/>
        </p:xfrm>
        <a:graphic>
          <a:graphicData uri="http://schemas.openxmlformats.org/drawingml/2006/table">
            <a:tbl>
              <a:tblPr/>
              <a:tblGrid>
                <a:gridCol w="1169987"/>
                <a:gridCol w="1165225"/>
                <a:gridCol w="1174750"/>
                <a:gridCol w="1169988"/>
                <a:gridCol w="1169987"/>
                <a:gridCol w="1100138"/>
                <a:gridCol w="135255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8038"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Ноябрь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2018 года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(118)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 16,2 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(256)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35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(165)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22,6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(44)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6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(148)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20,2 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731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Октябрь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(116)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12,7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(289)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31,8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(243)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26,7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(58)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6,4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(204)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22,4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Ноябрь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(123)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16,4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(249)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33,2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(190)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25,4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4,5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(154)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20,5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0255" name="Group 7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4692828"/>
              </p:ext>
            </p:extLst>
          </p:nvPr>
        </p:nvGraphicFramePr>
        <p:xfrm>
          <a:off x="395288" y="836613"/>
          <a:ext cx="8497887" cy="579120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0001.0002.0027.0125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Результаты рассмотрения обращения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0001.0002.0023.0064 Деятельность органов исполнительной власти субъекта РФ. Принимаемые решения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Ракитянский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Чернянский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Грайворонский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0001.0002.0025.0092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Государственные и муниципальные услуги (многофункциональные центры)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0001.0002.0025.0104 Социально-экономическое развитие муниципальных образований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Валуйский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0001.0004.0051.0240 Выплата пособий и компенсаций на ребенка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Белгород,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Чернянский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г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0002.0006.0064.0251 Трудоустройство. Безработица. Органы службы занятости. Государственные услуги в области содействия занятости населения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1327" name="Group 12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6161317"/>
              </p:ext>
            </p:extLst>
          </p:nvPr>
        </p:nvGraphicFramePr>
        <p:xfrm>
          <a:off x="395288" y="836613"/>
          <a:ext cx="8497887" cy="559308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0002.0007.0073.0294 Социальное обеспечение, социальная поддержка и социальная помощь семьям, имеющим детей, в том числе многодетным семьям и одиноким родителям, гражданам, находящимся в трудной жизненной ситуации, малоимущим гражданам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Борисовский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Чернянский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районы;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;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Грайворонский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Новооскольский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г/о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0002.0007.0074.0300 Льготы и меры социальной поддержки инвалидов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Борисовский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Красненский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Новооскольский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0002.0007.0074.0312 Предоставление дополнительных льгот отдельным категориям граждан, установленных законодательством субъекта РФ (в том числе предоставление земельных участков многодетным семьям и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др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Красненский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0002.0007.0074.0301 Звание «Ветеран труда», «Участник трудового фронта». Льготы и меры социальной поддержки ветеранов труда, участников трудового фронта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Белгород,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Волоконовский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Валуйский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г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1327" name="Group 12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97126039"/>
              </p:ext>
            </p:extLst>
          </p:nvPr>
        </p:nvGraphicFramePr>
        <p:xfrm>
          <a:off x="395288" y="836613"/>
          <a:ext cx="8497887" cy="493776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0002.0007.0072.0288 Просьба об оказании финансовой помощи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Белгород;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Грайворонский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Алексеевский,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г/о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0002.0013.0139.0328.0031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Дошкольное образование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Белгородский район,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0002.0014.0143.0390  Лечение и оказание медицинской помощи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0002.0014.0143.0389  Работа медицинских учреждений и их сотрудников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0002.0014.0143.0420 Лекарственное обеспечение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0003.0009.0097.0689 Комплексное благоустройство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039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3386" name="Group 13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4508348"/>
              </p:ext>
            </p:extLst>
          </p:nvPr>
        </p:nvGraphicFramePr>
        <p:xfrm>
          <a:off x="467544" y="743901"/>
          <a:ext cx="8496300" cy="5412106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91598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0003.0009.0099.0733 Транспортное обслуживание населения, пассажирские перевозки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Белгородский район, </a:t>
                      </a:r>
                      <a:r>
                        <a:rPr kumimoji="0" 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0003.0009.0096.0684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Строительство и реконструкция дорог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Белгородский,Борисовский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Вейделевский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Красногвардейский,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 районы, Алексеевский,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0003.0009.0097.0699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Благоустройство и ремонт подъездных дорог, в том числе тротуаров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Шебекинский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0003.0009.0099.0743 Борьба с аварийностью. Безопасность дорожного движения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Губкинский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0003.0009.0097.0703 Газификация поселений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Прохоровский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3386" name="Group 13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902090"/>
              </p:ext>
            </p:extLst>
          </p:nvPr>
        </p:nvGraphicFramePr>
        <p:xfrm>
          <a:off x="467544" y="743901"/>
          <a:ext cx="8496300" cy="4581208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91598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0003.0009.0097.0690 Уличное освещение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Ивнянский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Яковлевский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Староосокльский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</a:t>
                      </a:r>
                      <a:r>
                        <a:rPr kumimoji="0" 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0003.0009.0097.0700 Водоснабжение поселений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Ровеньский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Губкинский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Новооскольский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 г/о; департамент ЖКХ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0003.0009.0093.0649 Технологическое присоединение потребителей к система электро-, тепло-, газо-, водоснабжения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Белгород, Алексеевский,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департаменты строительства и транспорта; ЖКХ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0003.0011.0123.0845 Защита прав на землю и рассмотрение земельных споров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Волоконовский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 Красногвардейский,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Чернянский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районы,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25013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14736</TotalTime>
  <Words>1885</Words>
  <Application>Microsoft Office PowerPoint</Application>
  <PresentationFormat>Экран (4:3)</PresentationFormat>
  <Paragraphs>494</Paragraphs>
  <Slides>13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Тема Office</vt:lpstr>
      <vt:lpstr>1_Тема Office</vt:lpstr>
      <vt:lpstr>Лист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Дуганова Дарья Дмитриевна</cp:lastModifiedBy>
  <cp:revision>3079</cp:revision>
  <cp:lastPrinted>2018-08-02T14:23:40Z</cp:lastPrinted>
  <dcterms:created xsi:type="dcterms:W3CDTF">2015-06-29T07:39:57Z</dcterms:created>
  <dcterms:modified xsi:type="dcterms:W3CDTF">2019-12-03T06:38:00Z</dcterms:modified>
</cp:coreProperties>
</file>