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9" r:id="rId4"/>
    <p:sldId id="261" r:id="rId5"/>
    <p:sldId id="290" r:id="rId6"/>
    <p:sldId id="300" r:id="rId7"/>
    <p:sldId id="313" r:id="rId8"/>
    <p:sldId id="309" r:id="rId9"/>
    <p:sldId id="312" r:id="rId10"/>
    <p:sldId id="314" r:id="rId11"/>
    <p:sldId id="301" r:id="rId12"/>
    <p:sldId id="302" r:id="rId13"/>
    <p:sldId id="273" r:id="rId14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>
        <p:scale>
          <a:sx n="120" d="100"/>
          <a:sy n="120" d="100"/>
        </p:scale>
        <p:origin x="-564" y="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3B5D16-57B2-4E8A-B2FB-AD38BC6C1026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7C4CC3-D841-4B2C-827D-3512AC41E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F6F943-C752-433E-8B75-062545AC494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4AAA5C-7FDB-4751-BAE4-4DFD832B6E7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123C175-048D-4967-81D1-52BDE60910F3}" type="slidenum">
              <a:rPr lang="ru-RU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B8FC5-AF54-4F4F-95C9-C5FBA5B66B71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05A66-ECBC-41F3-B3A7-BF8396B30D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6102F-4A0C-43AC-A6D0-39126FF6DC1E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DBF6D-AE3C-4FE6-8034-ED0DF0F88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3F744-99DC-4178-8C8E-06E30BFB067F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215A-B407-4237-A89C-03C6CFCAD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5EC04-2B1D-4FCA-9BE4-1143D8CC02AA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42B62-F900-4CF9-A13B-C87D6AFCC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A00E2-2843-408A-AF62-36A973D36AF1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6488B-184D-4B71-AE58-98E74F6A2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DEA85-9615-4960-AAFE-94DA75056B8A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94103-E1FD-42D9-AD49-E989583516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2C514-CE95-42C9-9274-D918561C1C2C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DACF5-AE77-43BB-A059-E9E4B479A7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94B03-A96B-4C20-A9D5-9F82ADD83BC5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CB2A2-88EE-47A9-BE0E-C07F163AA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6A606-D28D-4D09-8A6D-71215EEBA0F5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06EDA-BDAD-40EF-8BFF-6E31BD4681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DCAD-6080-41FF-9D43-99432512D9DD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F3400-A270-4D06-B6CF-9AA98AFF1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6B387-111E-4185-B37B-35E1950C2E5A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EF3A6-E444-43D6-B3D6-9016D3638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269E6-B434-4E8E-A56C-F5A51A068C8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9EEB-5BDE-44FB-8BF7-DCCBB83A5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84C27-16D9-403B-AEF2-2368EE341C48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D7174-B47A-4DC6-8F7B-379D6B3E6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A7596-0198-48E9-B592-A4E122BF6F56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C9DD7-5899-49A9-BE0D-E63BBDE6C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230A4-F5F5-45E4-87E2-7315786F386C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D6105-AC9C-4D00-904B-324E296D6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4A37-5A2F-41FE-B9CD-76B82F40D325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5CFD-29C1-4913-B621-0259F68A6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9A97F-39BF-42DD-A1DA-DF3B27F9CB13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5E556-E9C9-44DC-89FA-C0D966029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860DE-FE0E-4FB8-93F9-5888F73093FE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BA670-9743-480C-A4F7-07A819E1E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55249-AB4C-43CB-849D-2AAC6CBE57A3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0B848-172D-46BC-B50B-A8ACF4A4E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8E9A2-2682-4D76-BEDF-9230548BC6FE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87620-AFA0-49BD-AC10-0956629A8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FCE3-7C79-468B-8F06-918D21D1E04B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0D502-20C0-4AC6-96D6-17A8B0289F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9E8E5-DD62-498B-A4DB-8F10F6452B16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1EC93-6D7C-42DE-AC14-E443663DC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371765-0E41-492B-A347-E0796C6BDACD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79E033-8C8E-4894-97C8-9ADE05117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CCAA7AE-105B-4B62-B632-EDA4A0BF49B2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D36369C-6281-491D-94D3-08091D91D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74613" y="157163"/>
            <a:ext cx="90122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>
                <a:latin typeface="Sylfaen" pitchFamily="18" charset="0"/>
              </a:rPr>
              <a:t>в марте 2020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8433" name="Group 65"/>
          <p:cNvGraphicFramePr>
            <a:graphicFrameLocks noGrp="1"/>
          </p:cNvGraphicFramePr>
          <p:nvPr>
            <p:ph idx="1"/>
          </p:nvPr>
        </p:nvGraphicFramePr>
        <p:xfrm>
          <a:off x="468313" y="744538"/>
          <a:ext cx="8496300" cy="535940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 районы, г.Белгород, Валуйский, Яковлевский, Губкинский, Старооскольский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 Корочанский, Краснояружский, Прохоровский,  Ракитянский, Ровеньский, Чернянский районы, г.Белгород; Алексеевский, Яковлевский, Валуйский, Губкинский, Шебекинский, Старооскольский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Чернянский, Ракитянский,  Красногвардейский районы, г.Белгород, Алексеевский, Шебекинский,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9462" name="Group 70"/>
          <p:cNvGraphicFramePr>
            <a:graphicFrameLocks noGrp="1"/>
          </p:cNvGraphicFramePr>
          <p:nvPr>
            <p:ph idx="1"/>
          </p:nvPr>
        </p:nvGraphicFramePr>
        <p:xfrm>
          <a:off x="468313" y="692150"/>
          <a:ext cx="8496300" cy="6042025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Красненский, Прохоровский  районы,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Ракитянский, Краснояружский, Корочанский  районы, Старооскольский,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 Управляющие организации, товарищества собственников жилья и иные формы управления собственностью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0005.0005.0056.1160 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УГЖН области, г.Белгород, Белгородский, Вейделевский, Корочанский районы, Валуйский, Алексеевский, Грайворонский, Яковлевский,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06" name="Rectangle 1"/>
          <p:cNvSpPr>
            <a:spLocks noChangeArrowheads="1"/>
          </p:cNvSpPr>
          <p:nvPr/>
        </p:nvSpPr>
        <p:spPr bwMode="auto">
          <a:xfrm>
            <a:off x="1760538" y="512763"/>
            <a:ext cx="5635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марте 2020 года</a:t>
            </a:r>
          </a:p>
        </p:txBody>
      </p:sp>
      <p:graphicFrame>
        <p:nvGraphicFramePr>
          <p:cNvPr id="50004" name="Object 3924"/>
          <p:cNvGraphicFramePr>
            <a:graphicFrameLocks/>
          </p:cNvGraphicFramePr>
          <p:nvPr/>
        </p:nvGraphicFramePr>
        <p:xfrm>
          <a:off x="395288" y="3716338"/>
          <a:ext cx="7092950" cy="2489200"/>
        </p:xfrm>
        <a:graphic>
          <a:graphicData uri="http://schemas.openxmlformats.org/presentationml/2006/ole">
            <p:oleObj spid="_x0000_s50004" name="Лист" r:id="rId3" imgW="7076943" imgH="2486160" progId="Excel.Sheet.8">
              <p:embed/>
            </p:oleObj>
          </a:graphicData>
        </a:graphic>
      </p:graphicFrame>
      <p:sp>
        <p:nvSpPr>
          <p:cNvPr id="50007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50005" name="Object 3925"/>
          <p:cNvGraphicFramePr>
            <a:graphicFrameLocks/>
          </p:cNvGraphicFramePr>
          <p:nvPr/>
        </p:nvGraphicFramePr>
        <p:xfrm>
          <a:off x="127000" y="763588"/>
          <a:ext cx="7534275" cy="3060700"/>
        </p:xfrm>
        <a:graphic>
          <a:graphicData uri="http://schemas.openxmlformats.org/presentationml/2006/ole">
            <p:oleObj spid="_x0000_s50005" name="Лист" r:id="rId4" imgW="7524823" imgH="305748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5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марте 2020 года</a:t>
            </a:r>
            <a:endParaRPr lang="ru-RU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0892" name="Object 11980"/>
          <p:cNvGraphicFramePr>
            <a:graphicFrameLocks noGrp="1"/>
          </p:cNvGraphicFramePr>
          <p:nvPr>
            <p:ph sz="half" idx="4294967295"/>
          </p:nvPr>
        </p:nvGraphicFramePr>
        <p:xfrm>
          <a:off x="549275" y="700088"/>
          <a:ext cx="4276725" cy="2455862"/>
        </p:xfrm>
        <a:graphic>
          <a:graphicData uri="http://schemas.openxmlformats.org/presentationml/2006/ole">
            <p:oleObj spid="_x0000_s50892" name="Лист" r:id="rId3" imgW="4743534" imgH="2724030" progId="Excel.Sheet.8">
              <p:embed/>
            </p:oleObj>
          </a:graphicData>
        </a:graphic>
      </p:graphicFrame>
      <p:sp>
        <p:nvSpPr>
          <p:cNvPr id="50896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50893" name="Object 11981" descr="Количество обращений по форме поступления"/>
          <p:cNvGraphicFramePr>
            <a:graphicFrameLocks/>
          </p:cNvGraphicFramePr>
          <p:nvPr/>
        </p:nvGraphicFramePr>
        <p:xfrm>
          <a:off x="755650" y="3284538"/>
          <a:ext cx="6361113" cy="3387725"/>
        </p:xfrm>
        <a:graphic>
          <a:graphicData uri="http://schemas.openxmlformats.org/presentationml/2006/ole">
            <p:oleObj spid="_x0000_s50893" name="Лист" r:id="rId4" imgW="6000733" imgH="3190860" progId="Excel.Sheet.8">
              <p:embed/>
            </p:oleObj>
          </a:graphicData>
        </a:graphic>
      </p:graphicFrame>
      <p:sp>
        <p:nvSpPr>
          <p:cNvPr id="50897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0894" name="Object 11982"/>
          <p:cNvGraphicFramePr>
            <a:graphicFrameLocks/>
          </p:cNvGraphicFramePr>
          <p:nvPr/>
        </p:nvGraphicFramePr>
        <p:xfrm>
          <a:off x="4932363" y="765175"/>
          <a:ext cx="3865562" cy="2298700"/>
        </p:xfrm>
        <a:graphic>
          <a:graphicData uri="http://schemas.openxmlformats.org/presentationml/2006/ole">
            <p:oleObj spid="_x0000_s50894" name="Лист" r:id="rId5" imgW="3857498" imgH="229554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258555"/>
          <a:ext cx="8793038" cy="671456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242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февраль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март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марте 2020 года</a:t>
            </a:r>
          </a:p>
          <a:p>
            <a:pPr algn="ctr"/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0229" name="Group 53"/>
          <p:cNvGraphicFramePr>
            <a:graphicFrameLocks noGrp="1"/>
          </p:cNvGraphicFramePr>
          <p:nvPr/>
        </p:nvGraphicFramePr>
        <p:xfrm>
          <a:off x="468313" y="620713"/>
          <a:ext cx="8302625" cy="4930775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15,8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34,8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3,7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19,4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13,6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4,1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(201)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24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13,6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41,4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(229)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4,4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17,6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3321" name="Group 73"/>
          <p:cNvGraphicFramePr>
            <a:graphicFrameLocks noGrp="1"/>
          </p:cNvGraphicFramePr>
          <p:nvPr>
            <p:ph idx="1"/>
          </p:nvPr>
        </p:nvGraphicFramePr>
        <p:xfrm>
          <a:off x="395288" y="836613"/>
          <a:ext cx="8497887" cy="4268787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 Белгородский, Корочанский, Красногвардейский, Чернянский районы, Валуйский, Грайворонский, Старооскольский, Губкинский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0002.0006.0065.0263 Трудовые конфликты. Разрешение трудовых споров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 район, Грайворонский, Губкинский, Старооскольский 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0002.0006.0065.0257 Выплата заработной платы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Прохоровский район, Яковлевский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занятости.Государственные услуги в области содействия занятости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Волоконовский, Прохоровский районы; г.Белгород; Старооскольский, Яковлевскийг/о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3560" name="Group 72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4256087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0002.0007.0074.0301 Звание «Ветеран труда», «Участник трудового фронта». Льготы и меры социальной поддержки ветеранов труда, участников трудового фронта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Вейделевский,Волоконовский, Корочанский, Прохоровский, Ракитянский районы; г.Белгород; Алексеевский, Валуйский, Губкинский, Новооскольский, Старооскольский, Шебекинский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Волоконовский, Корочанский, Прохоровский, Ракитянский, Ровеньский районы; г.Белгород; Алексеевский, Валуйский, Губкинский, Старооскольский, Шебекинский 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4329" name="Group 57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4773612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др)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Красногвардейский  районы, Алексеевский, Губкинский, Валуйский, Новооскольский, Старооскольский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0002.0007.0074.0300 Льготы и меры социальной поддержки инвалидов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Красногвардейский, Волоконовский, Прохоровский  районы, Алексеевский, Старооскольский , Губкинский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0002.0007.0072.0288 Просьба об оказании финансовой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Белгород; Ровеньский, Ракитянский, Прохоровский районы, Старооскольский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6388" name="Group 68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3673475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0002.0014.0143.0430 Санитарно-эпидемиологическое благополучие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район, Губкинский,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6627" name="Group 67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4740275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Борисовский, Корочанский, Прохоровский районы, Алексеевский, Старооскольский,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Борисовский  районы, Губкинский, Яковлевский,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Корочанский, Ровеньский, Прохоровский   районы, Алексеевский, Губкинский, Валуйский, Яковлевский, Старооскольский 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16253</TotalTime>
  <Words>1187</Words>
  <Application>Microsoft Office PowerPoint</Application>
  <PresentationFormat>Экран (4:3)</PresentationFormat>
  <Paragraphs>319</Paragraphs>
  <Slides>12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Sylfaen</vt:lpstr>
      <vt:lpstr>Times New Roman</vt:lpstr>
      <vt:lpstr>Тема Office</vt:lpstr>
      <vt:lpstr>1_Тема Office</vt:lpstr>
      <vt:lpstr>Лист</vt:lpstr>
      <vt:lpstr>Слайд 1</vt:lpstr>
      <vt:lpstr>Слайд 2</vt:lpstr>
      <vt:lpstr>Слайд 3</vt:lpstr>
      <vt:lpstr>Слайд 4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Banesto</cp:lastModifiedBy>
  <cp:revision>3421</cp:revision>
  <cp:lastPrinted>2020-03-02T14:29:12Z</cp:lastPrinted>
  <dcterms:created xsi:type="dcterms:W3CDTF">2015-06-29T07:39:57Z</dcterms:created>
  <dcterms:modified xsi:type="dcterms:W3CDTF">2020-04-05T07:50:35Z</dcterms:modified>
</cp:coreProperties>
</file>