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79" r:id="rId4"/>
    <p:sldId id="261" r:id="rId5"/>
    <p:sldId id="290" r:id="rId6"/>
    <p:sldId id="300" r:id="rId7"/>
    <p:sldId id="309" r:id="rId8"/>
    <p:sldId id="301" r:id="rId9"/>
    <p:sldId id="302" r:id="rId10"/>
    <p:sldId id="307" r:id="rId11"/>
    <p:sldId id="304" r:id="rId12"/>
    <p:sldId id="273" r:id="rId1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3BC5"/>
    <a:srgbClr val="99FFCC"/>
    <a:srgbClr val="66FFCC"/>
    <a:srgbClr val="00CC00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9592" autoAdjust="0"/>
  </p:normalViewPr>
  <p:slideViewPr>
    <p:cSldViewPr>
      <p:cViewPr>
        <p:scale>
          <a:sx n="120" d="100"/>
          <a:sy n="120" d="100"/>
        </p:scale>
        <p:origin x="-114" y="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D90C08-753F-423A-ACFE-EA301EDC2801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5DD8D0-8EBA-4B59-8FF0-6CC88A44B0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664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7136A-B711-4BC2-B3E8-2C8D56D32EE6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DB9AB-C4D3-498B-BCFB-E20EE9B77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2D736-AC94-4B0D-A393-636829CCB2C3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4A104-E69C-466C-B80C-EB129013F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CC5E9-9054-4569-80D4-16A0DC103731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A9CDC-4104-4BE4-BE6C-1DD6C43BA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8078F-36F3-489B-8BF3-7B978F9A6CA1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7B2FB-D2F6-47FA-93FE-67FFAB3A5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A5B9F-2CC8-49BB-A71C-FC361F3F0857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DB93C-08FF-4AE0-85E8-E124525A41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DA095-0311-406A-8EF4-58AA4814046E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22BCB-886E-4975-BA0E-D784B201C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616F2-CABD-421A-9923-3F87CB62BFBD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6D9DD-87C4-473B-89AD-686BCD0A4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80C98-6909-4785-A0F7-A6E94820E28D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31DA0-721C-46A3-A3AB-EF270041BE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52CCD-05A3-4D10-8FDE-3DA8BDB1E15C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73689-E7CA-4A6D-9628-7B376EC02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A412A-D7DA-4386-AC3F-07F46AAA402C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E08F1-2094-4012-9876-81E5E09B2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F0FDD-295A-4517-BBDA-0ED8FEA45AF5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267B6-7941-4A1B-A05E-91BB5340A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197BD-85C8-4071-9658-2510370A7519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0416B-E221-4330-8643-53F3C3962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F1F0C-8CFC-452C-A2A6-C8204F57E58A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8DEB5-1456-44B7-92F7-20590106A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F3172-C5F6-4A91-B6E2-07F4146E488F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594F5-5FA5-4C7C-B052-ABC81C024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7D226-2BFA-47CF-B52D-88CB73DDB679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5644D-89CE-4E24-9CF8-4C3BA5A17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F1AD9-B605-4BBC-94CD-1707A3346B5A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73C30-FFBA-4F31-B566-02BD27522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EB769-51D2-4EE0-8270-13C03B01723A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457D0-4A8C-470C-94C1-4C6062854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A0FCB-1FC2-443E-8F9D-C8C1928C339A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0C451-92FF-4CFF-A286-9849A29CC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8150B-8C82-43A8-95E8-753615B79F93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82D75-E4F3-4F6C-B1B5-5453499B5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F99D-3DA3-453C-959C-C0E455BC5B15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E427-EEB9-41B8-ADFF-168C1FE5C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BBDAC-122A-4E40-8118-7DD62FC1354D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97A76-9168-4BC9-86AD-61232503BC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DCC6-788C-44EE-B7B2-AD89707F6F0B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5EBD7-E6A1-4CB2-8BAF-B9F6CC6D5D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1E6A8C-89EE-499E-86F2-4EF4AC3A43B8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8074BF-DCAA-480F-8B8B-E9331565F5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23AA06E3-2334-4EDF-88D0-1FF2E18ADCDD}" type="datetimeFigureOut">
              <a:rPr lang="ru-RU"/>
              <a:pPr>
                <a:defRPr/>
              </a:pPr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2F5C0FD-AA85-4FB9-AE7A-6F724CAC2B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Microsoft_Excel_97-2003_Workshee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3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10" Type="http://schemas.openxmlformats.org/officeDocument/2006/relationships/image" Target="../media/image4.emf"/><Relationship Id="rId4" Type="http://schemas.openxmlformats.org/officeDocument/2006/relationships/oleObject" Target="../embeddings/Microsoft_Excel_97-2003_Worksheet1.xls"/><Relationship Id="rId9" Type="http://schemas.openxmlformats.org/officeDocument/2006/relationships/oleObject" Target="../embeddings/Microsoft_Excel_97-2003_Worksheet2.xls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15888" y="157163"/>
            <a:ext cx="89249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марте 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6149" name="Group 69"/>
          <p:cNvGraphicFramePr>
            <a:graphicFrameLocks noGrp="1"/>
          </p:cNvGraphicFramePr>
          <p:nvPr>
            <p:ph idx="1"/>
          </p:nvPr>
        </p:nvGraphicFramePr>
        <p:xfrm>
          <a:off x="395288" y="1069975"/>
          <a:ext cx="8497887" cy="4756151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район; г.Белгород, Алексеевский, Валуйский, Губкинский, Новооскольский,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Белгородский, Волоконовский, Чернянский районы, Старооскольский,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Белгородский, Прохоровский районы, Старооскольский,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54" name="Rectangle 1"/>
          <p:cNvSpPr>
            <a:spLocks noChangeArrowheads="1"/>
          </p:cNvSpPr>
          <p:nvPr/>
        </p:nvSpPr>
        <p:spPr bwMode="auto">
          <a:xfrm>
            <a:off x="1752600" y="514350"/>
            <a:ext cx="5643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марте</a:t>
            </a:r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 2019 года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8252" name="Object 3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635622"/>
              </p:ext>
            </p:extLst>
          </p:nvPr>
        </p:nvGraphicFramePr>
        <p:xfrm>
          <a:off x="900113" y="3716338"/>
          <a:ext cx="7092950" cy="248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96" name="Лист" r:id="rId4" imgW="7076943" imgH="2486160" progId="Excel.Sheet.8">
                  <p:embed/>
                </p:oleObj>
              </mc:Choice>
              <mc:Fallback>
                <p:oleObj name="Лист" r:id="rId4" imgW="7076943" imgH="2486160" progId="Excel.Sheet.8">
                  <p:embed/>
                  <p:pic>
                    <p:nvPicPr>
                      <p:cNvPr id="0" name="Picture 364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716338"/>
                        <a:ext cx="7092950" cy="2487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253" name="Object 3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8112180"/>
              </p:ext>
            </p:extLst>
          </p:nvPr>
        </p:nvGraphicFramePr>
        <p:xfrm>
          <a:off x="1400175" y="977900"/>
          <a:ext cx="5692775" cy="287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97" name="Диаграмма" r:id="rId7" imgW="5686298" imgH="2867130" progId="Excel.Chart.8">
                  <p:embed/>
                </p:oleObj>
              </mc:Choice>
              <mc:Fallback>
                <p:oleObj name="Диаграмма" r:id="rId7" imgW="5686298" imgH="2867130" progId="Excel.Chart.8">
                  <p:embed/>
                  <p:pic>
                    <p:nvPicPr>
                      <p:cNvPr id="0" name="Picture 365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0175" y="977900"/>
                        <a:ext cx="5692775" cy="287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08" name="Rectangle 1"/>
          <p:cNvSpPr>
            <a:spLocks noChangeArrowheads="1"/>
          </p:cNvSpPr>
          <p:nvPr/>
        </p:nvSpPr>
        <p:spPr bwMode="auto">
          <a:xfrm>
            <a:off x="729035" y="59066"/>
            <a:ext cx="79335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марте 2019 года</a:t>
            </a:r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9705" name="Object 386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7659104"/>
              </p:ext>
            </p:extLst>
          </p:nvPr>
        </p:nvGraphicFramePr>
        <p:xfrm>
          <a:off x="684213" y="979488"/>
          <a:ext cx="4038600" cy="223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71" name="Лист" r:id="rId4" imgW="4743534" imgH="2619270" progId="Excel.Sheet.8">
                  <p:embed/>
                </p:oleObj>
              </mc:Choice>
              <mc:Fallback>
                <p:oleObj name="Лист" r:id="rId4" imgW="4743534" imgH="2619270" progId="Excel.Sheet.8">
                  <p:embed/>
                  <p:pic>
                    <p:nvPicPr>
                      <p:cNvPr id="0" name="Picture 3865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979488"/>
                        <a:ext cx="4038600" cy="223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709" name="TextBox 10"/>
          <p:cNvSpPr txBox="1">
            <a:spLocks noChangeArrowheads="1"/>
          </p:cNvSpPr>
          <p:nvPr/>
        </p:nvSpPr>
        <p:spPr bwMode="auto">
          <a:xfrm>
            <a:off x="5795963" y="9080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39706" name="Object 3866" descr="Количество обращений по форме поступления"/>
          <p:cNvGraphicFramePr>
            <a:graphicFrameLocks/>
          </p:cNvGraphicFramePr>
          <p:nvPr/>
        </p:nvGraphicFramePr>
        <p:xfrm>
          <a:off x="1187450" y="3284538"/>
          <a:ext cx="6397625" cy="345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72" name="Лист" r:id="rId6" imgW="6029325" imgH="3248025" progId="Excel.Sheet.8">
                  <p:embed/>
                </p:oleObj>
              </mc:Choice>
              <mc:Fallback>
                <p:oleObj name="Лист" r:id="rId6" imgW="6029325" imgH="3248025" progId="Excel.Sheet.8">
                  <p:embed/>
                  <p:pic>
                    <p:nvPicPr>
                      <p:cNvPr id="0" name="Picture 3866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3284538"/>
                        <a:ext cx="6397625" cy="3455987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710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39707" name="Object 38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7262329"/>
              </p:ext>
            </p:extLst>
          </p:nvPr>
        </p:nvGraphicFramePr>
        <p:xfrm>
          <a:off x="4826000" y="1168400"/>
          <a:ext cx="3865563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73" name="Лист" r:id="rId9" imgW="3857498" imgH="2295540" progId="Excel.Sheet.8">
                  <p:embed/>
                </p:oleObj>
              </mc:Choice>
              <mc:Fallback>
                <p:oleObj name="Лист" r:id="rId9" imgW="3857498" imgH="2295540" progId="Excel.Sheet.8">
                  <p:embed/>
                  <p:pic>
                    <p:nvPicPr>
                      <p:cNvPr id="0" name="Picture 3867"/>
                      <p:cNvPicPr>
                        <a:picLocks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1168400"/>
                        <a:ext cx="3865563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25438" y="101600"/>
            <a:ext cx="86471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788915"/>
              </p:ext>
            </p:extLst>
          </p:nvPr>
        </p:nvGraphicFramePr>
        <p:xfrm>
          <a:off x="255225" y="375084"/>
          <a:ext cx="8813644" cy="640810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4690"/>
                <a:gridCol w="5366066"/>
                <a:gridCol w="1467383"/>
                <a:gridCol w="1525505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275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февраль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март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Sylfaen" pitchFamily="18" charset="0"/>
                        </a:rPr>
                        <a:t>1</a:t>
                      </a:r>
                      <a:endParaRPr lang="ru-RU" sz="100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187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8251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120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34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93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43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-66675" y="120650"/>
            <a:ext cx="92281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</a:t>
            </a:r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марте 2019 года</a:t>
            </a:r>
          </a:p>
          <a:p>
            <a:pPr algn="ctr"/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1046" name="Group 86"/>
          <p:cNvGraphicFramePr>
            <a:graphicFrameLocks noGrp="1"/>
          </p:cNvGraphicFramePr>
          <p:nvPr/>
        </p:nvGraphicFramePr>
        <p:xfrm>
          <a:off x="539750" y="692150"/>
          <a:ext cx="8302625" cy="5075874"/>
        </p:xfrm>
        <a:graphic>
          <a:graphicData uri="http://schemas.openxmlformats.org/drawingml/2006/table">
            <a:tbl>
              <a:tblPr/>
              <a:tblGrid>
                <a:gridCol w="1169988"/>
                <a:gridCol w="1165225"/>
                <a:gridCol w="1174750"/>
                <a:gridCol w="1169987"/>
                <a:gridCol w="1169988"/>
                <a:gridCol w="1100137"/>
                <a:gridCol w="1352550"/>
              </a:tblGrid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(130)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(383)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34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(299)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(39)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3,4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(278)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24,6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307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38,5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17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25,5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15,8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34,8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3,7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19,4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2081" name="Group 97"/>
          <p:cNvGraphicFramePr>
            <a:graphicFrameLocks noGrp="1"/>
          </p:cNvGraphicFramePr>
          <p:nvPr>
            <p:ph idx="1"/>
          </p:nvPr>
        </p:nvGraphicFramePr>
        <p:xfrm>
          <a:off x="395288" y="836613"/>
          <a:ext cx="8497887" cy="449580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0001.0001.0015.0042 Деятельность исполнительно-распорядительных органов местного самоуправления и его руководителей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Волоконовский,Красненский районы, Грайворонский, Новооскольский, Старооскольский, Шебекинский г/о,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Прохоровский районы, Губкинский, Старооскольский, Шебекинский, 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0001.0002.0027.0125 Результаты рассмотрения обращения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Старооскольский, Яковлевский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Ровеньский, Красногвардейский районы, Алексеевский, Губкинский, Шебекинский, Старооскольский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9220" name="Group 68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408432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Красногвардейский, Корочанский, Ракитянский, Прохоровский, Чернянский  районы; г.Белгород; Алексеевский,Валуйский, Старооскольский, Шебекинский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др)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Краснояружский, Ивнянский районы, Валуйский, Шебекинский, Старооскольский,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104" name="Group 96"/>
          <p:cNvGraphicFramePr>
            <a:graphicFrameLocks noGrp="1"/>
          </p:cNvGraphicFramePr>
          <p:nvPr>
            <p:ph idx="1"/>
          </p:nvPr>
        </p:nvGraphicFramePr>
        <p:xfrm>
          <a:off x="468313" y="836613"/>
          <a:ext cx="8496300" cy="486314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0002.0013.0139.0346 Заработная плата педагогических работников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0002.0014.0143.0435 Заработная плата медицинских работников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4131" name="Group 99"/>
          <p:cNvGraphicFramePr>
            <a:graphicFrameLocks noGrp="1"/>
          </p:cNvGraphicFramePr>
          <p:nvPr>
            <p:ph idx="1"/>
          </p:nvPr>
        </p:nvGraphicFramePr>
        <p:xfrm>
          <a:off x="468313" y="692150"/>
          <a:ext cx="8496300" cy="541020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 район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0003.0009.0096.0684 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Прохоровский, Ровеньский, Волоконовский, Вейделевский, Красногвардейский районы, Валуйский, Губкинский, Старооскольский, Шебекинский, Яковлевский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 район,  Старооскольский, Шебекинский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0003.0009.0097.0694 Уборка снега, опавших листьев, мусора и посторонних предметов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Департаменты строительства и транспорта, ЖКХ 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Яковлвеский г/о;   Прохоровский район;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0003.0009.0098.0707  Фермерский (крестьянские) хозяйства и аренда на селе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АПК и ВОС области, Прохоровский район, Алексеевский, Губкинский, Валуйский,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5123" name="Group 67"/>
          <p:cNvGraphicFramePr>
            <a:graphicFrameLocks noGrp="1"/>
          </p:cNvGraphicFramePr>
          <p:nvPr>
            <p:ph idx="4294967295"/>
          </p:nvPr>
        </p:nvGraphicFramePr>
        <p:xfrm>
          <a:off x="539750" y="908050"/>
          <a:ext cx="8496300" cy="4515803"/>
        </p:xfrm>
        <a:graphic>
          <a:graphicData uri="http://schemas.openxmlformats.org/drawingml/2006/table">
            <a:tbl>
              <a:tblPr/>
              <a:tblGrid>
                <a:gridCol w="358775"/>
                <a:gridCol w="3097213"/>
                <a:gridCol w="792162"/>
                <a:gridCol w="2376488"/>
                <a:gridCol w="935037"/>
                <a:gridCol w="936625"/>
              </a:tblGrid>
              <a:tr h="9191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Краснояружский, Красногвардейский районы, г.Белгород; Алексеевский, Валуйский, Губкинский, Старооскольский, Шебекинский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0005.0005.0056.1164 Управляющие организации, товарищества собственников жилья и иные формы управления собственностью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о; г.Белгород, Белгородский район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0005.0005.0056.1160 Обращение с твердыми коммунальными отходами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Чернянский, Краснояружский  районы, г.Белгород, Валуйский, Старооскольский,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11875</TotalTime>
  <Words>1383</Words>
  <Application>Microsoft Office PowerPoint</Application>
  <PresentationFormat>Экран (4:3)</PresentationFormat>
  <Paragraphs>387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Тема Office</vt:lpstr>
      <vt:lpstr>1_Тема Office</vt:lpstr>
      <vt:lpstr>Лист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2063</cp:revision>
  <cp:lastPrinted>2018-08-02T14:23:40Z</cp:lastPrinted>
  <dcterms:created xsi:type="dcterms:W3CDTF">2015-06-29T07:39:57Z</dcterms:created>
  <dcterms:modified xsi:type="dcterms:W3CDTF">2019-04-01T06:11:53Z</dcterms:modified>
</cp:coreProperties>
</file>