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79" r:id="rId4"/>
    <p:sldId id="261" r:id="rId5"/>
    <p:sldId id="290" r:id="rId6"/>
    <p:sldId id="300" r:id="rId7"/>
    <p:sldId id="313" r:id="rId8"/>
    <p:sldId id="309" r:id="rId9"/>
    <p:sldId id="314" r:id="rId10"/>
    <p:sldId id="301" r:id="rId11"/>
    <p:sldId id="273" r:id="rId12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8A3BC5"/>
    <a:srgbClr val="99FFCC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6" autoAdjust="0"/>
    <p:restoredTop sz="98514" autoAdjust="0"/>
  </p:normalViewPr>
  <p:slideViewPr>
    <p:cSldViewPr>
      <p:cViewPr>
        <p:scale>
          <a:sx n="120" d="100"/>
          <a:sy n="120" d="100"/>
        </p:scale>
        <p:origin x="-1380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B8DAD34-84F5-4CC5-B30C-8AA9922BAD23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1FE4D84-0CF3-4CA3-A5C3-1649297D4E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687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EACE57-93DF-4608-983E-F532B365685F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F2FB7C4-1401-4E7E-9C08-3016660AB467}" type="slidenum">
              <a:rPr lang="ru-RU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56E25-F6AB-482B-B25B-69FF9B2EB6FA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45B9-F75C-49EE-A8EC-D46D76405A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3588B-6EFB-4B6C-B4BE-FCFD716BEAA1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BFE3F-1197-4C97-A5DF-2ABAEAAB1D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80F36-A907-44AF-9249-52936B09709F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00DC3-CD4E-4DE7-9399-4D3362BA0A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788EE-DFEE-45FE-93F7-C272F6B45402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5D59D-E26E-46C4-8B1F-6C761974BF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811C4-A232-4420-8EFD-9AEDDB007D26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8F7E4-B432-48D4-909C-D8FD555F5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43815-0E0E-4EF9-A15C-EAFCF6199F77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07530-0397-4319-98AF-997B54F71D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5F072-D302-4079-A699-09AAB1F837E1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F4548-67AE-44DD-8FAC-6168AA826C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68A77-7B8B-4194-9519-FACB19C1752C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E4372-6EF2-462C-AAF2-6FBE93FA52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A982F-B873-4480-B412-0DE83372088D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71574-8E36-4CB5-BA04-5F01E33C34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E949D-6E38-49F3-9856-8F0A4068375D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94D4A-46E7-4838-AC81-298C817522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2AE2F-FEA8-4088-8DDA-B24ED647DE72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1F38E-EBD4-4DBE-BDE0-D68E4A3323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23392-916C-4897-99E5-7E6510DB4FF8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8CF93-6E2E-45D8-B381-71C960A0A2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C6822-62F4-4A60-8C28-CAD7275CCF2C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F6375-223A-4C93-9D96-D85A2FEFC4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01AD0-8471-4644-B8AC-76B16E48CDD9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21F20-FFB7-4FA3-B9EF-5DAB75BD92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F8B7F-B210-4C0F-AED5-1BD2C0570384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E81D6-5761-418C-A515-989DE9F766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9DF7C-1070-4011-8855-1084D4866789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E1885-6D1D-4CD4-BE7B-CE55E4234F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AFF61-FD1A-47C3-81DB-A0E107B37546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1153F-2B88-48F3-A59D-48AFC2805A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C9141-BF77-4788-A338-239C9D18C6CC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05DFF-051B-4ACA-9AEE-6B5D40B686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17514-1261-4C90-815E-BED8E4C1022D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C4DF5-4ED6-40E1-8838-7E03FF5D19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869B1-F1C0-4B40-8B3F-887FBBF0D450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FEFAF-65BE-4C5C-93FF-0ABE4D924D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5217E-5E63-4187-9B02-C942BBE7CE9F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1CC0B-F779-4AB3-B239-F3F0257516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1E0BC-6ACC-4C1D-B303-784FBBFB53D0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7E989-A222-47FF-AD7E-F0B2B11CE3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B89AE3F-ACEE-4613-B815-1BDD2A467343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01B9492-E4B1-4B64-8508-E9448818B8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584A7F00-BA88-455A-B025-1C787C513554}" type="datetimeFigureOut">
              <a:rPr lang="ru-RU"/>
              <a:pPr>
                <a:defRPr/>
              </a:pPr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E71A740-CDB0-4007-B491-BCF53B599F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241300" y="157163"/>
            <a:ext cx="86804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>
                <a:latin typeface="Sylfaen" pitchFamily="18" charset="0"/>
              </a:rPr>
              <a:t>организаций и общественных</a:t>
            </a:r>
          </a:p>
          <a:p>
            <a:pPr algn="ctr"/>
            <a:r>
              <a:rPr lang="ru-RU" sz="2000" b="1">
                <a:latin typeface="Sylfaen" pitchFamily="18" charset="0"/>
              </a:rPr>
              <a:t> объединений, поступивших </a:t>
            </a:r>
          </a:p>
          <a:p>
            <a:pPr algn="ctr"/>
            <a:r>
              <a:rPr lang="ru-RU" sz="2000" b="1">
                <a:latin typeface="Sylfaen" pitchFamily="18" charset="0"/>
              </a:rPr>
              <a:t>в мае 2020 года в адрес Губернатора и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44" name="Rectangle 1"/>
          <p:cNvSpPr>
            <a:spLocks noChangeArrowheads="1"/>
          </p:cNvSpPr>
          <p:nvPr/>
        </p:nvSpPr>
        <p:spPr bwMode="auto">
          <a:xfrm>
            <a:off x="1863725" y="514350"/>
            <a:ext cx="54292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письменных  обращений в мае 2020 года</a:t>
            </a:r>
          </a:p>
        </p:txBody>
      </p:sp>
      <p:graphicFrame>
        <p:nvGraphicFramePr>
          <p:cNvPr id="51542" name="Object 4438"/>
          <p:cNvGraphicFramePr>
            <a:graphicFrameLocks/>
          </p:cNvGraphicFramePr>
          <p:nvPr/>
        </p:nvGraphicFramePr>
        <p:xfrm>
          <a:off x="250825" y="3573463"/>
          <a:ext cx="7092950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24" name="Лист" r:id="rId3" imgW="7077075" imgH="2486025" progId="Excel.Sheet.8">
                  <p:embed/>
                </p:oleObj>
              </mc:Choice>
              <mc:Fallback>
                <p:oleObj name="Лист" r:id="rId3" imgW="7077075" imgH="2486025" progId="Excel.Sheet.8">
                  <p:embed/>
                  <p:pic>
                    <p:nvPicPr>
                      <p:cNvPr id="0" name="Picture 443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3573463"/>
                        <a:ext cx="7092950" cy="248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545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51543" name="Object 4439"/>
          <p:cNvGraphicFramePr>
            <a:graphicFrameLocks/>
          </p:cNvGraphicFramePr>
          <p:nvPr/>
        </p:nvGraphicFramePr>
        <p:xfrm>
          <a:off x="179388" y="765175"/>
          <a:ext cx="7534275" cy="306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25" name="Лист" r:id="rId5" imgW="7524750" imgH="3057525" progId="Excel.Sheet.8">
                  <p:embed/>
                </p:oleObj>
              </mc:Choice>
              <mc:Fallback>
                <p:oleObj name="Лист" r:id="rId5" imgW="7524750" imgH="3057525" progId="Excel.Sheet.8">
                  <p:embed/>
                  <p:pic>
                    <p:nvPicPr>
                      <p:cNvPr id="0" name="Picture 4439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765175"/>
                        <a:ext cx="7534275" cy="306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90" name="Rectangle 1"/>
          <p:cNvSpPr>
            <a:spLocks noChangeArrowheads="1"/>
          </p:cNvSpPr>
          <p:nvPr/>
        </p:nvSpPr>
        <p:spPr bwMode="auto">
          <a:xfrm>
            <a:off x="792163" y="61913"/>
            <a:ext cx="78073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адрес Губернатора и Правительства области </a:t>
            </a:r>
          </a:p>
          <a:p>
            <a:pPr algn="ctr"/>
            <a:r>
              <a:rPr lang="ru-RU" sz="1400" b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в мае 2020 года</a:t>
            </a:r>
            <a:endParaRPr lang="ru-RU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2687" name="Object 12751"/>
          <p:cNvGraphicFramePr>
            <a:graphicFrameLocks noGrp="1"/>
          </p:cNvGraphicFramePr>
          <p:nvPr>
            <p:ph sz="half" idx="4294967295"/>
          </p:nvPr>
        </p:nvGraphicFramePr>
        <p:xfrm>
          <a:off x="549275" y="700088"/>
          <a:ext cx="4276725" cy="245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810" name="Лист" r:id="rId3" imgW="4743450" imgH="2724150" progId="Excel.Sheet.8">
                  <p:embed/>
                </p:oleObj>
              </mc:Choice>
              <mc:Fallback>
                <p:oleObj name="Лист" r:id="rId3" imgW="4743450" imgH="2724150" progId="Excel.Sheet.8">
                  <p:embed/>
                  <p:pic>
                    <p:nvPicPr>
                      <p:cNvPr id="0" name="Picture 1275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275" y="700088"/>
                        <a:ext cx="4276725" cy="2455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691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graphicFrame>
        <p:nvGraphicFramePr>
          <p:cNvPr id="52688" name="Object 12752" descr="Количество обращений по форме поступления"/>
          <p:cNvGraphicFramePr>
            <a:graphicFrameLocks/>
          </p:cNvGraphicFramePr>
          <p:nvPr/>
        </p:nvGraphicFramePr>
        <p:xfrm>
          <a:off x="611188" y="3213100"/>
          <a:ext cx="6359525" cy="338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811" name="Лист" r:id="rId5" imgW="6000750" imgH="3190875" progId="Excel.Sheet.8">
                  <p:embed/>
                </p:oleObj>
              </mc:Choice>
              <mc:Fallback>
                <p:oleObj name="Лист" r:id="rId5" imgW="6000750" imgH="3190875" progId="Excel.Sheet.8">
                  <p:embed/>
                  <p:pic>
                    <p:nvPicPr>
                      <p:cNvPr id="0" name="Picture 12752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213100"/>
                        <a:ext cx="6359525" cy="3386138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692" name="TextBox 2"/>
          <p:cNvSpPr txBox="1">
            <a:spLocks noChangeArrowheads="1"/>
          </p:cNvSpPr>
          <p:nvPr/>
        </p:nvSpPr>
        <p:spPr bwMode="auto">
          <a:xfrm>
            <a:off x="2411413" y="3284538"/>
            <a:ext cx="4535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52689" name="Object 12753"/>
          <p:cNvGraphicFramePr>
            <a:graphicFrameLocks/>
          </p:cNvGraphicFramePr>
          <p:nvPr/>
        </p:nvGraphicFramePr>
        <p:xfrm>
          <a:off x="4932363" y="765175"/>
          <a:ext cx="3865562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812" name="Лист" r:id="rId7" imgW="3857625" imgH="2295525" progId="Excel.Sheet.8">
                  <p:embed/>
                </p:oleObj>
              </mc:Choice>
              <mc:Fallback>
                <p:oleObj name="Лист" r:id="rId7" imgW="3857625" imgH="2295525" progId="Excel.Sheet.8">
                  <p:embed/>
                  <p:pic>
                    <p:nvPicPr>
                      <p:cNvPr id="0" name="Picture 12753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65175"/>
                        <a:ext cx="3865562" cy="229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820580"/>
              </p:ext>
            </p:extLst>
          </p:nvPr>
        </p:nvGraphicFramePr>
        <p:xfrm>
          <a:off x="179512" y="258555"/>
          <a:ext cx="8793038" cy="6714565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53627"/>
                <a:gridCol w="5353519"/>
                <a:gridCol w="1463953"/>
                <a:gridCol w="1521939"/>
              </a:tblGrid>
              <a:tr h="335307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  <a:tr h="2428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апрель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май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371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283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904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-66675" y="120650"/>
            <a:ext cx="922813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Губернатора и Правительства области в </a:t>
            </a:r>
            <a:r>
              <a:rPr lang="ru-RU" sz="1400" b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мае 2020 года</a:t>
            </a:r>
          </a:p>
          <a:p>
            <a:pPr algn="ctr"/>
            <a:endParaRPr lang="ru-RU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4325" name="Group 53"/>
          <p:cNvGraphicFramePr>
            <a:graphicFrameLocks noGrp="1"/>
          </p:cNvGraphicFramePr>
          <p:nvPr/>
        </p:nvGraphicFramePr>
        <p:xfrm>
          <a:off x="468313" y="620713"/>
          <a:ext cx="8302625" cy="4931411"/>
        </p:xfrm>
        <a:graphic>
          <a:graphicData uri="http://schemas.openxmlformats.org/drawingml/2006/table">
            <a:tbl>
              <a:tblPr/>
              <a:tblGrid>
                <a:gridCol w="1169987"/>
                <a:gridCol w="1165225"/>
                <a:gridCol w="1174750"/>
                <a:gridCol w="1169988"/>
                <a:gridCol w="1169987"/>
                <a:gridCol w="1100138"/>
                <a:gridCol w="135255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(88)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13,3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(219)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33,1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26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5,3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22,3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Апрель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2020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(303)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19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(877)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56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(172)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11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(77)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(139)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9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1 568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2020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(206)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11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(1282)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70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(167)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9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(145)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8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1 837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Заголовок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5383" name="Group 87"/>
          <p:cNvGraphicFramePr>
            <a:graphicFrameLocks noGrp="1"/>
          </p:cNvGraphicFramePr>
          <p:nvPr>
            <p:ph idx="1"/>
          </p:nvPr>
        </p:nvGraphicFramePr>
        <p:xfrm>
          <a:off x="395288" y="836613"/>
          <a:ext cx="8497887" cy="4848543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0001.0002.0023.0064 Деятельность органов исполнительной власти субъекта РФ. Принимаемые решения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 Белгородский, Корочанский, Ивнянский, Красногвардейский, Прохоровский, Ровеньской районы, Алексеевский, Валуйский, Шебекинский, Яковлевский, Старооскольский, Губкинский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931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0001.0002.0025.0086 Условия ведения предпринимательской деятельности, деятельность хозяйствующих субъектов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Белгород, Белгородский, Борисовский, Ракитянский районы, Валуйский, Губкинский, Старооскольский, Яковлевский, Шебекинский 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0002.0006.0064.0251 Трудоустройство. Безработица. Органы службы занятости. Государственные услуги в области содействия занятости населения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Волоконовский, Прохоровский, Чернянский Корочанский районы; г.Белгород; Старооскольский, Губкинский, Новооскольский, Яковлевский,  Шебекинский г/о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6428" name="Group 108"/>
          <p:cNvGraphicFramePr>
            <a:graphicFrameLocks noGrp="1"/>
          </p:cNvGraphicFramePr>
          <p:nvPr>
            <p:ph idx="4294967295"/>
          </p:nvPr>
        </p:nvGraphicFramePr>
        <p:xfrm>
          <a:off x="395288" y="836613"/>
          <a:ext cx="8497887" cy="5003483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0002.0007.0073.0294 Социальное обеспечение, социальная поддержка и социальная помощь семьям, имеющим детей, в том числе многодетным семьям и одиноким родителям, гражданам, находящимся в трудной жизненной ситуации, малоимущим гражданам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 муниципальных районов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и 9 городских округов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1604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0002.0014.0143.0430 Санитарно-эпидемиологическое благополучие населения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Борисовский, Волоконовский, Корочанский, Крансогвардейский, Прохоровский, Ракитянский, Ровеньский районы; г.Белгород; Алексеевский, Валуйский, Грайворонский, Новооскольский, Губкинский, Старооскольский, Шебекинский, Яковлевский  г/о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0002.0014.0143.0435 Заработная плата медицинских работников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7417" name="Group 73"/>
          <p:cNvGraphicFramePr>
            <a:graphicFrameLocks noGrp="1"/>
          </p:cNvGraphicFramePr>
          <p:nvPr>
            <p:ph idx="4294967295"/>
          </p:nvPr>
        </p:nvGraphicFramePr>
        <p:xfrm>
          <a:off x="395288" y="836613"/>
          <a:ext cx="8497887" cy="519684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0002.0014.0143.0430.0050 Медицинская профилактика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0002.0014.0143.0390  Лечение и оказание медицинской помощи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0002.0014.0143.0389  Работа медицинских учреждений и их сотрудников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0002.0014.0143.0420 Лекарственное обеспечение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0003.0009.0096.0684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Строительство и реконструкция дорог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Ивнянский, Корочанский районы, Валуйский, Новооскольский, Губкинский, Старооскольский, Алексеевский, Яковлевский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г.Белгород,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9456" name="Group 64"/>
          <p:cNvGraphicFramePr>
            <a:graphicFrameLocks noGrp="1"/>
          </p:cNvGraphicFramePr>
          <p:nvPr>
            <p:ph idx="4294967295"/>
          </p:nvPr>
        </p:nvGraphicFramePr>
        <p:xfrm>
          <a:off x="395288" y="836613"/>
          <a:ext cx="8497887" cy="451104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0003.0009.0097.0689 Комплексное благоустройство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 район, Губкинский, Шебекинский, Старооскольский, Яковлевский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0003.0009.0099.0733 Транспортное обслуживание населения, пассажирские перевозки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 район, Губкинский, Валуйский,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0005.0005.0055.1128 Улучшение жилищных условий, предоставление жилого помещения по договору социального найма гражданам, состоящим на учете в органах местного самоуправления в качестве нуждающихся в жилых помещениях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Вейделевский, Борисовский, Корочанский, Красногвардейский, Краснояружский,  Чернянский районы, г.Белгород; Алексеевский, Яковлевский, Валуйский, Губкинский, Шебекинский, Старооскольский 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61495" name="Group 55"/>
          <p:cNvGraphicFramePr>
            <a:graphicFrameLocks noGrp="1"/>
          </p:cNvGraphicFramePr>
          <p:nvPr>
            <p:ph idx="1"/>
          </p:nvPr>
        </p:nvGraphicFramePr>
        <p:xfrm>
          <a:off x="468313" y="744538"/>
          <a:ext cx="8496300" cy="3582988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91598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0005.0005.0056.1175 Оплата коммунальных услуг и электроэнергии, в том числе льготы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области/ Белгородский, Борисовский, Корочанский,Чернянский районы, г.Белгород, Алексеевский, Губкинский,Старооскольский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0005.0005.0056.1169 Предоставление коммунальных услуг ненадлежащего качества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Корочанский, Белгородский, Ровеньской районы, Алексеевский, Валуйский, Губкинский,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16524</TotalTime>
  <Words>1219</Words>
  <Application>Microsoft Office PowerPoint</Application>
  <PresentationFormat>Экран (4:3)</PresentationFormat>
  <Paragraphs>345</Paragraphs>
  <Slides>10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Король Татьяна Петровна</cp:lastModifiedBy>
  <cp:revision>3561</cp:revision>
  <cp:lastPrinted>2020-03-02T14:29:12Z</cp:lastPrinted>
  <dcterms:created xsi:type="dcterms:W3CDTF">2015-06-29T07:39:57Z</dcterms:created>
  <dcterms:modified xsi:type="dcterms:W3CDTF">2020-06-01T05:17:30Z</dcterms:modified>
</cp:coreProperties>
</file>