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79" r:id="rId4"/>
    <p:sldId id="261" r:id="rId5"/>
    <p:sldId id="290" r:id="rId6"/>
    <p:sldId id="300" r:id="rId7"/>
    <p:sldId id="309" r:id="rId8"/>
    <p:sldId id="301" r:id="rId9"/>
    <p:sldId id="302" r:id="rId10"/>
    <p:sldId id="307" r:id="rId11"/>
    <p:sldId id="304" r:id="rId12"/>
    <p:sldId id="273" r:id="rId1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8A3BC5"/>
    <a:srgbClr val="99FFCC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6" autoAdjust="0"/>
    <p:restoredTop sz="99592" autoAdjust="0"/>
  </p:normalViewPr>
  <p:slideViewPr>
    <p:cSldViewPr>
      <p:cViewPr>
        <p:scale>
          <a:sx n="120" d="100"/>
          <a:sy n="120" d="100"/>
        </p:scale>
        <p:origin x="-13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CC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2.5000000000000001E-2"/>
                  <c:y val="-0.28650892794009208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33333333333333E-3"/>
                  <c:y val="-0.10263006373973446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2500000000000003E-3"/>
                  <c:y val="-8.5525053116445385E-2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2500000000000003E-3"/>
                  <c:y val="-0.12828757967466817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из них меры приняты</c:v>
                </c:pt>
                <c:pt idx="3">
                  <c:v>не поддержано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83.3</c:v>
                </c:pt>
                <c:pt idx="1">
                  <c:v>15.1</c:v>
                </c:pt>
                <c:pt idx="2">
                  <c:v>7.2</c:v>
                </c:pt>
                <c:pt idx="3">
                  <c:v>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805376"/>
        <c:axId val="24806912"/>
        <c:axId val="0"/>
      </c:bar3DChart>
      <c:catAx>
        <c:axId val="248053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4806912"/>
        <c:crosses val="autoZero"/>
        <c:auto val="1"/>
        <c:lblAlgn val="ctr"/>
        <c:lblOffset val="100"/>
        <c:noMultiLvlLbl val="0"/>
      </c:catAx>
      <c:valAx>
        <c:axId val="24806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805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147900262467192"/>
          <c:y val="5.815804625760549E-2"/>
          <c:w val="0.21060433070866141"/>
          <c:h val="0.44906713716669638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C755A53-706F-4D95-BDA3-58828D741AD6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45AB8A-9D36-4891-B40E-779C86E18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55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j</a:t>
            </a: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AD07-6D0F-4396-9403-41BC037D1358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D04E-2B80-49C9-983F-6C6A26BCA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C02A9-3082-43F7-819D-3530A53E847D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9CF18-60D2-4D4B-A2F9-2850670E2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78897-1522-4278-9796-F529052C1D4D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A1A0-B8E9-412A-B12E-799F62210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1E3C1-446C-4DE4-B33C-AAD349C57964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93225-F65D-47B9-B1FD-044C39BD7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490B5-B905-4E74-A494-3ED3329A1A2E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BABE-B5EB-4327-893C-5D3A011B2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979BC-54D6-40A9-B496-E91535990F60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5653-1F9A-430D-B71B-3E462F1DD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0B2ED-ECA1-4367-8077-F5F399AD6BCE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B3606-E6D0-40D3-B25B-647833D83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914DF-9426-4BB7-BA9F-4687F3D39925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11B6-689E-45A4-A1BB-D50FC7F52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2F757-AB4D-419D-846C-C6614CE83B52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56AB7-2547-4252-8795-D9D0967F5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34037-330D-4EE1-9B0A-B57CD3FF9C5D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50CF4-1E64-4C87-8C8A-AA4A7F982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815E-D7B9-400D-9583-8F6845F7C95A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69C09-8F81-4EC0-93E4-7201BDB18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AA32-142E-4C77-9110-679731C2B3BC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42E5B-7D2E-4E93-A7C5-269969EFC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A8ED-CF33-4608-AB47-A593CB5E05BC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4ECFE-CDA8-4B88-96A9-F50C3E30F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4411-9879-4088-BFEE-0D0682DB9AE0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84A40-8C73-41FD-BAD3-32EDDCB4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CC609-F597-4A4F-A50F-505DA464E098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C0C1-70B9-4427-868F-A3C32AE025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AB987-6A56-4135-ACBF-3963FB329C83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E85C9-DB93-41EE-BB03-6BC60BED7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7D7C2-481A-4862-8731-3C39E8580944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D501-7661-427E-87C9-E41DA20BDB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11127-00BF-40A8-8B59-67C19DA93FB7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2160C-1F8D-419F-A8C7-86783F98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4AE0-042B-4958-B575-642473A76F10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3C1A-29DF-4C44-8B32-E11E2B9D8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E1707-B24A-446E-AAB2-5B356B8B68BD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FB4A-D471-4B73-B7B5-C6B3EEF2C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57E91-6DCA-48E8-AC53-C0318C942E50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59092-5C67-48AC-82E5-D12F3642F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36131-983C-40BD-8CCD-6F47C583DA1B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4193C-3CC8-499E-B158-8664FA9A4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9FE9BBD-C68D-4E89-B145-C52EAE2184B5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8DE1B-75BE-438C-8908-40354DC62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60064CA-EB40-4781-9390-46C048BB6B39}" type="datetimeFigureOut">
              <a:rPr lang="ru-RU"/>
              <a:pPr>
                <a:defRPr/>
              </a:pPr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795E0CC-4C3E-4761-87D4-125981B66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1.xls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96850" y="157163"/>
            <a:ext cx="87645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>
                <a:latin typeface="Sylfaen" pitchFamily="18" charset="0"/>
              </a:rPr>
              <a:t>организаций и общественных</a:t>
            </a:r>
          </a:p>
          <a:p>
            <a:pPr algn="ctr"/>
            <a:r>
              <a:rPr lang="ru-RU" sz="2000" b="1">
                <a:latin typeface="Sylfaen" pitchFamily="18" charset="0"/>
              </a:rPr>
              <a:t> объединений, поступивших </a:t>
            </a:r>
          </a:p>
          <a:p>
            <a:pPr algn="ctr"/>
            <a:r>
              <a:rPr lang="ru-RU" sz="2000" b="1">
                <a:latin typeface="Sylfaen" pitchFamily="18" charset="0"/>
              </a:rPr>
              <a:t>в мае 2019 года в адрес Губернатора и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7167" name="Group 6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5183026"/>
              </p:ext>
            </p:extLst>
          </p:nvPr>
        </p:nvGraphicFramePr>
        <p:xfrm>
          <a:off x="395288" y="1069975"/>
          <a:ext cx="8497887" cy="4070669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683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0005.0005.0056.1170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Капитальный ремонт общего имущества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Корочанский район, г.Белгород, Старооскольский 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0005.0005.0056.1147 Коммунально-бытовое хозяйство и предоставление услуг в условиях рынка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г.Белгород, Белгородский район, Алексеевский, Валуйский,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0005.0005.0056.1149 Оплата жилищно-коммунальных услуг (ЖКХ), взносов в Фонд капитального ремонта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0005.0005.0056.1154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Перебои в водоснабжении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 район, г.Белгород,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8" name="Rectangle 1"/>
          <p:cNvSpPr>
            <a:spLocks noChangeArrowheads="1"/>
          </p:cNvSpPr>
          <p:nvPr/>
        </p:nvSpPr>
        <p:spPr bwMode="auto">
          <a:xfrm>
            <a:off x="1858963" y="514350"/>
            <a:ext cx="54292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письменных  обращений в мае 2019 года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8436" name="Object 5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4729776"/>
              </p:ext>
            </p:extLst>
          </p:nvPr>
        </p:nvGraphicFramePr>
        <p:xfrm>
          <a:off x="395536" y="4077027"/>
          <a:ext cx="7092950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719" name="Лист" r:id="rId4" imgW="7076943" imgH="2486160" progId="Excel.Sheet.8">
                  <p:embed/>
                </p:oleObj>
              </mc:Choice>
              <mc:Fallback>
                <p:oleObj name="Лист" r:id="rId4" imgW="7076943" imgH="2486160" progId="Excel.Sheet.8">
                  <p:embed/>
                  <p:pic>
                    <p:nvPicPr>
                      <p:cNvPr id="0" name="Picture 54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077027"/>
                        <a:ext cx="7092950" cy="248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439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8440" name="Text Box 411"/>
          <p:cNvSpPr txBox="1">
            <a:spLocks noChangeArrowheads="1"/>
          </p:cNvSpPr>
          <p:nvPr/>
        </p:nvSpPr>
        <p:spPr bwMode="auto">
          <a:xfrm>
            <a:off x="4573588" y="2138035"/>
            <a:ext cx="43909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i="1" dirty="0">
                <a:latin typeface="Sylfaen" pitchFamily="18" charset="0"/>
              </a:rPr>
              <a:t>(Меры приняты по вопросам </a:t>
            </a:r>
            <a:r>
              <a:rPr lang="ru-RU" sz="1200" b="1" i="1" dirty="0" smtClean="0">
                <a:latin typeface="Sylfaen" pitchFamily="18" charset="0"/>
              </a:rPr>
              <a:t> организации обращения с твердыми коммунальными отходами; ликвидации несанкционированных свалок;  </a:t>
            </a:r>
            <a:r>
              <a:rPr lang="ru-RU" sz="1200" b="1" i="1" dirty="0">
                <a:latin typeface="Sylfaen" pitchFamily="18" charset="0"/>
              </a:rPr>
              <a:t>работы медицинских учреждений, лекарственного обеспечения, </a:t>
            </a:r>
          </a:p>
          <a:p>
            <a:r>
              <a:rPr lang="ru-RU" sz="1200" b="1" i="1" dirty="0">
                <a:latin typeface="Sylfaen" pitchFamily="18" charset="0"/>
              </a:rPr>
              <a:t>социального обеспечения</a:t>
            </a:r>
            <a:r>
              <a:rPr lang="ru-RU" sz="1200" b="1" i="1" dirty="0" smtClean="0">
                <a:latin typeface="Sylfaen" pitchFamily="18" charset="0"/>
              </a:rPr>
              <a:t>, в том числе оказания материальной помощи в связи с трудной жизненной  ситуацией; обеспечения доступа к сети Интернет; комплексного </a:t>
            </a:r>
            <a:r>
              <a:rPr lang="ru-RU" sz="1200" b="1" i="1" dirty="0">
                <a:latin typeface="Sylfaen" pitchFamily="18" charset="0"/>
              </a:rPr>
              <a:t>благоустройства, </a:t>
            </a:r>
            <a:r>
              <a:rPr lang="ru-RU" sz="1200" b="1" i="1" dirty="0" smtClean="0">
                <a:latin typeface="Sylfaen" pitchFamily="18" charset="0"/>
              </a:rPr>
              <a:t>предоставления коммунальных услуг ненадлежащего качества)</a:t>
            </a:r>
            <a:endParaRPr lang="ru-RU" sz="1200" b="1" i="1" dirty="0">
              <a:latin typeface="Sylfae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67943827"/>
              </p:ext>
            </p:extLst>
          </p:nvPr>
        </p:nvGraphicFramePr>
        <p:xfrm>
          <a:off x="179512" y="813551"/>
          <a:ext cx="6096000" cy="2969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4" name="Rectangle 1"/>
          <p:cNvSpPr>
            <a:spLocks noChangeArrowheads="1"/>
          </p:cNvSpPr>
          <p:nvPr/>
        </p:nvSpPr>
        <p:spPr bwMode="auto">
          <a:xfrm>
            <a:off x="728663" y="58738"/>
            <a:ext cx="7934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адрес Губернатора и Правительства области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мае 2019 года</a:t>
            </a:r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9981" name="Object 4141"/>
          <p:cNvGraphicFramePr>
            <a:graphicFrameLocks noGrp="1"/>
          </p:cNvGraphicFramePr>
          <p:nvPr>
            <p:ph sz="half" idx="4294967295"/>
          </p:nvPr>
        </p:nvGraphicFramePr>
        <p:xfrm>
          <a:off x="539750" y="692150"/>
          <a:ext cx="4319588" cy="244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21" name="Лист" r:id="rId3" imgW="4743534" imgH="2619270" progId="Excel.Sheet.8">
                  <p:embed/>
                </p:oleObj>
              </mc:Choice>
              <mc:Fallback>
                <p:oleObj name="Лист" r:id="rId3" imgW="4743534" imgH="2619270" progId="Excel.Sheet.8">
                  <p:embed/>
                  <p:pic>
                    <p:nvPicPr>
                      <p:cNvPr id="0" name="Picture 414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692150"/>
                        <a:ext cx="4319588" cy="2449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5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graphicFrame>
        <p:nvGraphicFramePr>
          <p:cNvPr id="39982" name="Object 4142" descr="Количество обращений по форме поступления"/>
          <p:cNvGraphicFramePr>
            <a:graphicFrameLocks/>
          </p:cNvGraphicFramePr>
          <p:nvPr/>
        </p:nvGraphicFramePr>
        <p:xfrm>
          <a:off x="755650" y="3284538"/>
          <a:ext cx="6361113" cy="338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22" name="Лист" r:id="rId5" imgW="6000733" imgH="3190860" progId="Excel.Sheet.8">
                  <p:embed/>
                </p:oleObj>
              </mc:Choice>
              <mc:Fallback>
                <p:oleObj name="Лист" r:id="rId5" imgW="6000733" imgH="3190860" progId="Excel.Sheet.8">
                  <p:embed/>
                  <p:pic>
                    <p:nvPicPr>
                      <p:cNvPr id="0" name="Picture 4142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284538"/>
                        <a:ext cx="6361113" cy="33877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6" name="TextBox 2"/>
          <p:cNvSpPr txBox="1">
            <a:spLocks noChangeArrowheads="1"/>
          </p:cNvSpPr>
          <p:nvPr/>
        </p:nvSpPr>
        <p:spPr bwMode="auto">
          <a:xfrm>
            <a:off x="2411413" y="3284538"/>
            <a:ext cx="4535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39983" name="Object 4143"/>
          <p:cNvGraphicFramePr>
            <a:graphicFrameLocks/>
          </p:cNvGraphicFramePr>
          <p:nvPr/>
        </p:nvGraphicFramePr>
        <p:xfrm>
          <a:off x="4932363" y="765175"/>
          <a:ext cx="3865562" cy="229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23" name="Лист" r:id="rId7" imgW="3857498" imgH="2295540" progId="Excel.Sheet.8">
                  <p:embed/>
                </p:oleObj>
              </mc:Choice>
              <mc:Fallback>
                <p:oleObj name="Лист" r:id="rId7" imgW="3857498" imgH="2295540" progId="Excel.Sheet.8">
                  <p:embed/>
                  <p:pic>
                    <p:nvPicPr>
                      <p:cNvPr id="0" name="Picture 4143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65175"/>
                        <a:ext cx="3865562" cy="229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258555"/>
          <a:ext cx="8793038" cy="681834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53627"/>
                <a:gridCol w="5353519"/>
                <a:gridCol w="1463953"/>
                <a:gridCol w="1521939"/>
              </a:tblGrid>
              <a:tr h="3353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</a:tr>
              <a:tr h="355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Sylfaen" panose="010A0502050306030303" pitchFamily="18" charset="0"/>
                        </a:rPr>
                        <a:t>апрель</a:t>
                      </a:r>
                      <a:endParaRPr lang="ru-RU" sz="1050" b="1" dirty="0">
                        <a:latin typeface="Sylfaen" panose="010A0502050306030303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май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180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16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99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64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8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7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14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22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32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</a:tr>
              <a:tr h="266426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44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anose="010A0502050306030303" pitchFamily="18" charset="0"/>
                        </a:rPr>
                        <a:t>50</a:t>
                      </a:r>
                      <a:endParaRPr lang="ru-RU" sz="1050" dirty="0"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66675" y="115888"/>
            <a:ext cx="92281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Губернатора и Правительства области в мае 2019 года</a:t>
            </a:r>
          </a:p>
          <a:p>
            <a:pPr algn="ctr"/>
            <a:endParaRPr lang="ru-RU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2037" name="Group 53"/>
          <p:cNvGraphicFramePr>
            <a:graphicFrameLocks noGrp="1"/>
          </p:cNvGraphicFramePr>
          <p:nvPr/>
        </p:nvGraphicFramePr>
        <p:xfrm>
          <a:off x="468313" y="620713"/>
          <a:ext cx="8302625" cy="4931411"/>
        </p:xfrm>
        <a:graphic>
          <a:graphicData uri="http://schemas.openxmlformats.org/drawingml/2006/table">
            <a:tbl>
              <a:tblPr/>
              <a:tblGrid>
                <a:gridCol w="1169987"/>
                <a:gridCol w="1165225"/>
                <a:gridCol w="1174750"/>
                <a:gridCol w="1169988"/>
                <a:gridCol w="1169987"/>
                <a:gridCol w="1100138"/>
                <a:gridCol w="135255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2018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14,5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(237)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30,7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27,3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3,2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(187)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(99)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14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20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2019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(88)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13,3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33,1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26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22,3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%]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2042" name="Group 5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246211"/>
              </p:ext>
            </p:extLst>
          </p:nvPr>
        </p:nvGraphicFramePr>
        <p:xfrm>
          <a:off x="395288" y="836613"/>
          <a:ext cx="8497887" cy="493776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0001.0001.0015.0042 Деятельность исполнительно-распорядительных органов местного самоуправления и его руководителей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Борисовский, Волоконовский, Чернянский районы,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0001.0002.0023.0064 Деятельность органов исполнительной власти субъекта РФ. Принимаемые решения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Белгородский,  Ракитянский, Чернянский районы, Алексеевский, Губкинский,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0002.0006.0064.0251 Трудоустройство. Безработица. Органы службы занятости. Государственные услуги в области содействия занятости населения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 район, Губкинский, Старооскольский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0002.0007.0073.0294 Социальное обеспечение, социальная поддержка и социальная помощь семьям, имеющим детей, в том числе многодетным семьям и одиноким родителям, гражданам, находящимся в трудной жизненной ситуации, малоимущим гражданам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Белгородский, Ивнянский, Краснояружский, Корочанский, Красногвардейский, Ракитянский  районы; г.Белгород; Алексеевский, Валуйский, Новооскольский, Старооскольский, Яковлевский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14288"/>
            <a:ext cx="8229600" cy="920750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306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96359006"/>
              </p:ext>
            </p:extLst>
          </p:nvPr>
        </p:nvGraphicFramePr>
        <p:xfrm>
          <a:off x="395288" y="836613"/>
          <a:ext cx="8497887" cy="5029200"/>
        </p:xfrm>
        <a:graphic>
          <a:graphicData uri="http://schemas.openxmlformats.org/drawingml/2006/table">
            <a:tbl>
              <a:tblPr/>
              <a:tblGrid>
                <a:gridCol w="360362"/>
                <a:gridCol w="3095625"/>
                <a:gridCol w="792163"/>
                <a:gridCol w="2376487"/>
                <a:gridCol w="936625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0002.0007.0074.0300 Льготы и меры социальной поддержки инвалидов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Чернянский районы, Грайворонский,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0002.0007.0074.0312 Предоставление дополнительных льгот отдельным категориям граждан, установленных законодательством субъекта РФ (в том числе предоставление земельных участков многодетным семьям и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др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район, Яковлевский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г.Белгород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0002.0013.0139.0329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Нехватка мест в дошкольных образовательных организациях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Старооскольский,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г.Белгород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0002.0014.0143.0390  Лечение и оказание медицинской помощи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0002.0014.0143.0389  Работа медицинских учреждений и их сотрудников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922337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4093" name="Group 6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872306"/>
              </p:ext>
            </p:extLst>
          </p:nvPr>
        </p:nvGraphicFramePr>
        <p:xfrm>
          <a:off x="468313" y="836613"/>
          <a:ext cx="8496300" cy="4512628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91598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0002.0014.0143.0420 Лекарственное обеспечение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здравоохранения и социальной защиты населения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0003.0009.0097.0689 Комплексное благоустройство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г.Белгород, Белгородский район, Губкинский, Старооскольский  г/о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0003.0009.0096.0684 Строительство и реконструкция дорог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Г. Белгород, Белгородский, Красногвардейский районы, Валуйский, Губкинский, Новооскольский, Старооскольский, Шебекинский г</a:t>
                      </a:r>
                      <a:r>
                        <a:rPr kumimoji="0" lang="en-US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о, департамент строительства и транспорта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5163" name="Group 10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198322"/>
              </p:ext>
            </p:extLst>
          </p:nvPr>
        </p:nvGraphicFramePr>
        <p:xfrm>
          <a:off x="468313" y="692150"/>
          <a:ext cx="8496300" cy="5029200"/>
        </p:xfrm>
        <a:graphic>
          <a:graphicData uri="http://schemas.openxmlformats.org/drawingml/2006/table">
            <a:tbl>
              <a:tblPr/>
              <a:tblGrid>
                <a:gridCol w="358775"/>
                <a:gridCol w="3097212"/>
                <a:gridCol w="792163"/>
                <a:gridCol w="2376487"/>
                <a:gridCol w="935038"/>
                <a:gridCol w="936625"/>
              </a:tblGrid>
              <a:tr h="825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0003.0009.0096.0675 Выполнение государственных требований при осуществлении строительной деятельности, соблюдение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СНИПов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Белгород, Яковлевский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0003.0009.0099.0733 Транспортное обслуживание населения, пассажирские перевозки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Корочанский районы,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г. 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0003.0009.0097.0699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Благоустройство и ремонт подъездных дорог, в том числе тротуаров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Корочанский районы, г.Белгород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0003.0012.0134.0881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Запросы архивных данных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Прохоровский районы, Грайворонский,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0005.0005.0055.1122 Переселение из подвалов, бараков, коммуналок, общежитий, аварийных домов, ветхого жилья, санитарно-защитной зоны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Красненский  районы, Алексеевский, Валуйский, Старооскольский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922338"/>
          </a:xfrm>
        </p:spPr>
        <p:txBody>
          <a:bodyPr/>
          <a:lstStyle/>
          <a:p>
            <a:r>
              <a:rPr lang="ru-RU" sz="1400" b="1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a:t>
            </a:r>
          </a:p>
        </p:txBody>
      </p:sp>
      <p:graphicFrame>
        <p:nvGraphicFramePr>
          <p:cNvPr id="46149" name="Group 6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10615224"/>
              </p:ext>
            </p:extLst>
          </p:nvPr>
        </p:nvGraphicFramePr>
        <p:xfrm>
          <a:off x="539750" y="908050"/>
          <a:ext cx="8496300" cy="4774883"/>
        </p:xfrm>
        <a:graphic>
          <a:graphicData uri="http://schemas.openxmlformats.org/drawingml/2006/table">
            <a:tbl>
              <a:tblPr/>
              <a:tblGrid>
                <a:gridCol w="358775"/>
                <a:gridCol w="3097213"/>
                <a:gridCol w="792162"/>
                <a:gridCol w="2376488"/>
                <a:gridCol w="935037"/>
                <a:gridCol w="936625"/>
              </a:tblGrid>
              <a:tr h="91916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органа исполнительной власти области, в компетенцию которого входит решение вопроса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муниципальных образований, в компетенцию ОМС которых входит решение вопросов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Кол-во вопросов, поступивших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из иных органов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напрямую от заявителя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0005.0005.0055.1128 Улучшение жилищных условий, предоставление жилого помещения по договору социального найма гражданам, состоящим на учете в органах местного самоуправления в качестве нуждающихся в жилых помещениях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Белгородский, Вейделевский, Волоконовский, Ивнянский, Красногвардейский, Прохоровский районы, г.Белгород; Валуйский, Старооскольский, Шебекинский, Яковлевский  г/о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0005.0005.0056.1164 Управляющие организации, товарищества собственников жилья и иные формы управления собственностью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Департамент ЖКХ области,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УГЖН области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0005.0005.0056.1169 Предоставление коммунальных услуг ненадлежащего качества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области, УГЖН области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  <a:tr h="4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0005.0005.0056.1160 Обращение с твердыми коммунальными отходами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Департамент ЖКХ области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Белгородский, Корочанский, Прохоровский, Красногвардейский  районы, г.Белгород, Яковлевский, Шебекинский г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878B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12230</TotalTime>
  <Words>1468</Words>
  <Application>Microsoft Office PowerPoint</Application>
  <PresentationFormat>Экран (4:3)</PresentationFormat>
  <Paragraphs>414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региональном уровне органами исполнительной власти области , и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Количество наименований вопросов , представляющих для заявителей наибольший интерес, решаемых на местном уровне соответствующими органами местного самоуправления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2300</cp:revision>
  <cp:lastPrinted>2018-08-02T14:23:40Z</cp:lastPrinted>
  <dcterms:created xsi:type="dcterms:W3CDTF">2015-06-29T07:39:57Z</dcterms:created>
  <dcterms:modified xsi:type="dcterms:W3CDTF">2019-06-04T08:00:11Z</dcterms:modified>
</cp:coreProperties>
</file>