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xls" ContentType="application/vnd.ms-excel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4"/>
  </p:notesMasterIdLst>
  <p:sldIdLst>
    <p:sldId id="256" r:id="rId3"/>
    <p:sldId id="279" r:id="rId4"/>
    <p:sldId id="261" r:id="rId5"/>
    <p:sldId id="290" r:id="rId6"/>
    <p:sldId id="300" r:id="rId7"/>
    <p:sldId id="309" r:id="rId8"/>
    <p:sldId id="301" r:id="rId9"/>
    <p:sldId id="302" r:id="rId10"/>
    <p:sldId id="307" r:id="rId11"/>
    <p:sldId id="304" r:id="rId12"/>
    <p:sldId id="273" r:id="rId13"/>
  </p:sldIdLst>
  <p:sldSz cx="9144000" cy="6858000" type="screen4x3"/>
  <p:notesSz cx="6797675" cy="992822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00"/>
    <a:srgbClr val="8A3BC5"/>
    <a:srgbClr val="99FFCC"/>
    <a:srgbClr val="66FFCC"/>
    <a:srgbClr val="3878B2"/>
    <a:srgbClr val="647FB4"/>
    <a:srgbClr val="7E94C0"/>
    <a:srgbClr val="DAE7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56" autoAdjust="0"/>
    <p:restoredTop sz="99592" autoAdjust="0"/>
  </p:normalViewPr>
  <p:slideViewPr>
    <p:cSldViewPr>
      <p:cViewPr>
        <p:scale>
          <a:sx n="120" d="100"/>
          <a:sy n="120" d="100"/>
        </p:scale>
        <p:origin x="-114" y="7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70C0"/>
              </a:solidFill>
            </c:spPr>
          </c:dPt>
          <c:dPt>
            <c:idx val="1"/>
            <c:invertIfNegative val="0"/>
            <c:bubble3D val="0"/>
            <c:spPr>
              <a:solidFill>
                <a:srgbClr val="FFFF00"/>
              </a:solidFill>
            </c:spPr>
          </c:dPt>
          <c:dPt>
            <c:idx val="2"/>
            <c:invertIfNegative val="0"/>
            <c:bubble3D val="0"/>
            <c:spPr>
              <a:solidFill>
                <a:srgbClr val="00CC00"/>
              </a:solidFill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</c:spPr>
          </c:dPt>
          <c:dLbls>
            <c:dLbl>
              <c:idx val="0"/>
              <c:layout>
                <c:manualLayout>
                  <c:x val="2.5000000000000001E-2"/>
                  <c:y val="-0.28650892794009208"/>
                </c:manualLayout>
              </c:layout>
              <c:spPr/>
              <c:txPr>
                <a:bodyPr/>
                <a:lstStyle/>
                <a:p>
                  <a:pPr>
                    <a:defRPr sz="1600" b="1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0833333333333333E-3"/>
                  <c:y val="-0.10263006373973446"/>
                </c:manualLayout>
              </c:layout>
              <c:spPr/>
              <c:txPr>
                <a:bodyPr/>
                <a:lstStyle/>
                <a:p>
                  <a:pPr>
                    <a:defRPr sz="1600" b="1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6.2500000000000003E-3"/>
                  <c:y val="-8.5525053116445385E-2"/>
                </c:manualLayout>
              </c:layout>
              <c:spPr/>
              <c:txPr>
                <a:bodyPr/>
                <a:lstStyle/>
                <a:p>
                  <a:pPr>
                    <a:defRPr sz="1600" b="1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6.2500000000000003E-3"/>
                  <c:y val="-0.12828757967466817"/>
                </c:manualLayout>
              </c:layout>
              <c:spPr/>
              <c:txPr>
                <a:bodyPr/>
                <a:lstStyle/>
                <a:p>
                  <a:pPr>
                    <a:defRPr sz="1600" b="1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разъяснено</c:v>
                </c:pt>
                <c:pt idx="1">
                  <c:v>поддержано</c:v>
                </c:pt>
                <c:pt idx="2">
                  <c:v>из них меры приняты</c:v>
                </c:pt>
                <c:pt idx="3">
                  <c:v>не поддержано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78.7</c:v>
                </c:pt>
                <c:pt idx="1">
                  <c:v>21.1</c:v>
                </c:pt>
                <c:pt idx="2">
                  <c:v>13.3</c:v>
                </c:pt>
                <c:pt idx="3">
                  <c:v>0.2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28640384"/>
        <c:axId val="28641920"/>
        <c:axId val="0"/>
      </c:bar3DChart>
      <c:catAx>
        <c:axId val="2864038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ru-RU"/>
          </a:p>
        </c:txPr>
        <c:crossAx val="28641920"/>
        <c:crosses val="autoZero"/>
        <c:auto val="1"/>
        <c:lblAlgn val="ctr"/>
        <c:lblOffset val="100"/>
        <c:noMultiLvlLbl val="0"/>
      </c:catAx>
      <c:valAx>
        <c:axId val="286419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864038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4147900262467192"/>
          <c:y val="5.815804625760549E-2"/>
          <c:w val="0.21060433070866141"/>
          <c:h val="0.44906713716669638"/>
        </c:manualLayout>
      </c:layout>
      <c:overlay val="0"/>
      <c:txPr>
        <a:bodyPr/>
        <a:lstStyle/>
        <a:p>
          <a:pPr>
            <a:defRPr sz="1200" b="1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C755A53-706F-4D95-BDA3-58828D741AD6}" type="datetimeFigureOut">
              <a:rPr lang="ru-RU"/>
              <a:pPr>
                <a:defRPr/>
              </a:pPr>
              <a:t>03.07.2019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88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D45AB8A-9D36-4891-B40E-779C86E18A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195579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6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j</a:t>
            </a:r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57AD07-6D0F-4396-9403-41BC037D1358}" type="datetimeFigureOut">
              <a:rPr lang="ru-RU"/>
              <a:pPr>
                <a:defRPr/>
              </a:pPr>
              <a:t>03.07.2019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BDD04E-2B80-49C9-983F-6C6A26BCA4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5C02A9-3082-43F7-819D-3530A53E847D}" type="datetimeFigureOut">
              <a:rPr lang="ru-RU"/>
              <a:pPr>
                <a:defRPr/>
              </a:pPr>
              <a:t>03.07.2019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F9CF18-60D2-4D4B-A2F9-2850670E2B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778897-1522-4278-9796-F529052C1D4D}" type="datetimeFigureOut">
              <a:rPr lang="ru-RU"/>
              <a:pPr>
                <a:defRPr/>
              </a:pPr>
              <a:t>03.07.2019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7EA1A0-B8E9-412A-B12E-799F622106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41E3C1-446C-4DE4-B33C-AAD349C57964}" type="datetimeFigureOut">
              <a:rPr lang="ru-RU"/>
              <a:pPr>
                <a:defRPr/>
              </a:pPr>
              <a:t>03.07.2019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093225-F65D-47B9-B1FD-044C39BD7C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0490B5-B905-4E74-A494-3ED3329A1A2E}" type="datetimeFigureOut">
              <a:rPr lang="ru-RU"/>
              <a:pPr>
                <a:defRPr/>
              </a:pPr>
              <a:t>03.07.2019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BABABE-B5EB-4327-893C-5D3A011B26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E979BC-54D6-40A9-B496-E91535990F60}" type="datetimeFigureOut">
              <a:rPr lang="ru-RU"/>
              <a:pPr>
                <a:defRPr/>
              </a:pPr>
              <a:t>03.07.2019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985653-1F9A-430D-B71B-3E462F1DDE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80B2ED-ECA1-4367-8077-F5F399AD6BCE}" type="datetimeFigureOut">
              <a:rPr lang="ru-RU"/>
              <a:pPr>
                <a:defRPr/>
              </a:pPr>
              <a:t>03.07.2019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9B3606-E6D0-40D3-B25B-647833D835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2914DF-9426-4BB7-BA9F-4687F3D39925}" type="datetimeFigureOut">
              <a:rPr lang="ru-RU"/>
              <a:pPr>
                <a:defRPr/>
              </a:pPr>
              <a:t>03.07.2019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7211B6-689E-45A4-A1BB-D50FC7F525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B2F757-AB4D-419D-846C-C6614CE83B52}" type="datetimeFigureOut">
              <a:rPr lang="ru-RU"/>
              <a:pPr>
                <a:defRPr/>
              </a:pPr>
              <a:t>03.07.2019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F56AB7-2547-4252-8795-D9D0967F55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434037-330D-4EE1-9B0A-B57CD3FF9C5D}" type="datetimeFigureOut">
              <a:rPr lang="ru-RU"/>
              <a:pPr>
                <a:defRPr/>
              </a:pPr>
              <a:t>03.07.2019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250CF4-1E64-4C87-8C8A-AA4A7F9828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20815E-D7B9-400D-9583-8F6845F7C95A}" type="datetimeFigureOut">
              <a:rPr lang="ru-RU"/>
              <a:pPr>
                <a:defRPr/>
              </a:pPr>
              <a:t>03.07.2019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B69C09-8F81-4EC0-93E4-7201BDB18D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19AA32-142E-4C77-9110-679731C2B3BC}" type="datetimeFigureOut">
              <a:rPr lang="ru-RU"/>
              <a:pPr>
                <a:defRPr/>
              </a:pPr>
              <a:t>03.07.2019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042E5B-7D2E-4E93-A7C5-269969EFC0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96A8ED-CF33-4608-AB47-A593CB5E05BC}" type="datetimeFigureOut">
              <a:rPr lang="ru-RU"/>
              <a:pPr>
                <a:defRPr/>
              </a:pPr>
              <a:t>03.07.2019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24ECFE-CDA8-4B88-96A9-F50C3E30F9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9C4411-9879-4088-BFEE-0D0682DB9AE0}" type="datetimeFigureOut">
              <a:rPr lang="ru-RU"/>
              <a:pPr>
                <a:defRPr/>
              </a:pPr>
              <a:t>03.07.2019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484A40-8C73-41FD-BAD3-32EDDCB4A7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2CC609-F597-4A4F-A50F-505DA464E098}" type="datetimeFigureOut">
              <a:rPr lang="ru-RU"/>
              <a:pPr>
                <a:defRPr/>
              </a:pPr>
              <a:t>03.07.2019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F6C0C1-70B9-4427-868F-A3C32AE025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BAB987-6A56-4135-ACBF-3963FB329C83}" type="datetimeFigureOut">
              <a:rPr lang="ru-RU"/>
              <a:pPr>
                <a:defRPr/>
              </a:pPr>
              <a:t>03.07.2019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9E85C9-DB93-41EE-BB03-6BC60BED7B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C7D7C2-481A-4862-8731-3C39E8580944}" type="datetimeFigureOut">
              <a:rPr lang="ru-RU"/>
              <a:pPr>
                <a:defRPr/>
              </a:pPr>
              <a:t>03.07.2019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31D501-7661-427E-87C9-E41DA20BDB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F11127-00BF-40A8-8B59-67C19DA93FB7}" type="datetimeFigureOut">
              <a:rPr lang="ru-RU"/>
              <a:pPr>
                <a:defRPr/>
              </a:pPr>
              <a:t>03.07.2019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02160C-1F8D-419F-A8C7-86783F9817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AE4AE0-042B-4958-B575-642473A76F10}" type="datetimeFigureOut">
              <a:rPr lang="ru-RU"/>
              <a:pPr>
                <a:defRPr/>
              </a:pPr>
              <a:t>03.07.2019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263C1A-29DF-4C44-8B32-E11E2B9D8F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7E1707-B24A-446E-AAB2-5B356B8B68BD}" type="datetimeFigureOut">
              <a:rPr lang="ru-RU"/>
              <a:pPr>
                <a:defRPr/>
              </a:pPr>
              <a:t>03.07.2019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62FB4A-D471-4B73-B7B5-C6B3EEF2CA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657E91-6DCA-48E8-AC53-C0318C942E50}" type="datetimeFigureOut">
              <a:rPr lang="ru-RU"/>
              <a:pPr>
                <a:defRPr/>
              </a:pPr>
              <a:t>03.07.2019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259092-5C67-48AC-82E5-D12F3642FE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136131-983C-40BD-8CCD-6F47C583DA1B}" type="datetimeFigureOut">
              <a:rPr lang="ru-RU"/>
              <a:pPr>
                <a:defRPr/>
              </a:pPr>
              <a:t>03.07.2019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D4193C-3CC8-499E-B158-8664FA9A47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8BC4FD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9FE9BBD-C68D-4E89-B145-C52EAE2184B5}" type="datetimeFigureOut">
              <a:rPr lang="ru-RU"/>
              <a:pPr>
                <a:defRPr/>
              </a:pPr>
              <a:t>03.07.2019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448DE1B-75BE-438C-8908-40354DC624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331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660064CA-EB40-4781-9390-46C048BB6B39}" type="datetimeFigureOut">
              <a:rPr lang="ru-RU"/>
              <a:pPr>
                <a:defRPr/>
              </a:pPr>
              <a:t>03.07.2019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B795E0CC-4C3E-4761-87D4-125981B666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1" r:id="rId2"/>
    <p:sldLayoutId id="2147483680" r:id="rId3"/>
    <p:sldLayoutId id="2147483679" r:id="rId4"/>
    <p:sldLayoutId id="2147483678" r:id="rId5"/>
    <p:sldLayoutId id="2147483677" r:id="rId6"/>
    <p:sldLayoutId id="2147483676" r:id="rId7"/>
    <p:sldLayoutId id="2147483675" r:id="rId8"/>
    <p:sldLayoutId id="2147483674" r:id="rId9"/>
    <p:sldLayoutId id="2147483673" r:id="rId10"/>
    <p:sldLayoutId id="214748367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chart" Target="../charts/chart1.xml"/><Relationship Id="rId5" Type="http://schemas.openxmlformats.org/officeDocument/2006/relationships/image" Target="../media/image5.emf"/><Relationship Id="rId4" Type="http://schemas.openxmlformats.org/officeDocument/2006/relationships/oleObject" Target="../embeddings/Microsoft_Excel_97-2003_Worksheet4.xls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Microsoft_Excel_97-2003_Worksheet2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4.emf"/><Relationship Id="rId5" Type="http://schemas.openxmlformats.org/officeDocument/2006/relationships/image" Target="../media/image2.emf"/><Relationship Id="rId10" Type="http://schemas.openxmlformats.org/officeDocument/2006/relationships/oleObject" Target="../embeddings/Microsoft_Excel_97-2003_Worksheet3.xls"/><Relationship Id="rId4" Type="http://schemas.openxmlformats.org/officeDocument/2006/relationships/oleObject" Target="../embeddings/Microsoft_Excel_97-2003_Worksheet1.xls"/><Relationship Id="rId9" Type="http://schemas.openxmlformats.org/officeDocument/2006/relationships/oleObject" Target="../embeddings/oleObject3.bin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FF7C80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Box 3"/>
          <p:cNvSpPr txBox="1">
            <a:spLocks noChangeArrowheads="1"/>
          </p:cNvSpPr>
          <p:nvPr/>
        </p:nvSpPr>
        <p:spPr bwMode="auto">
          <a:xfrm>
            <a:off x="90576" y="157163"/>
            <a:ext cx="897713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latin typeface="Sylfaen" pitchFamily="18" charset="0"/>
              </a:rPr>
              <a:t>Информационно-статистический обзор обращений граждан,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организаций и общественных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 объединений, поступивших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в </a:t>
            </a:r>
            <a:r>
              <a:rPr lang="ru-RU" sz="2000" b="1" dirty="0" smtClean="0">
                <a:latin typeface="Sylfaen" pitchFamily="18" charset="0"/>
              </a:rPr>
              <a:t>июне </a:t>
            </a:r>
            <a:r>
              <a:rPr lang="ru-RU" sz="2000" b="1" dirty="0">
                <a:latin typeface="Sylfaen" pitchFamily="18" charset="0"/>
              </a:rPr>
              <a:t>2019 года в адрес Губернатора и Правительства Белгородской области</a:t>
            </a:r>
          </a:p>
        </p:txBody>
      </p:sp>
      <p:pic>
        <p:nvPicPr>
          <p:cNvPr id="2662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2282825"/>
            <a:ext cx="6985000" cy="407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Заголовок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29600" cy="922337"/>
          </a:xfrm>
        </p:spPr>
        <p:txBody>
          <a:bodyPr/>
          <a:lstStyle/>
          <a:p>
            <a:r>
              <a:rPr lang="ru-RU" sz="1400" b="1" smtClean="0">
                <a:latin typeface="Sylfaen" pitchFamily="18" charset="0"/>
              </a:rPr>
              <a:t>Количество наименований вопросов , представляющих для заявителей наибольший интерес, решаемых на местном уровне соответствующими органами местного самоуправления</a:t>
            </a:r>
          </a:p>
        </p:txBody>
      </p:sp>
      <p:graphicFrame>
        <p:nvGraphicFramePr>
          <p:cNvPr id="47167" name="Group 6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7022603"/>
              </p:ext>
            </p:extLst>
          </p:nvPr>
        </p:nvGraphicFramePr>
        <p:xfrm>
          <a:off x="395288" y="1069975"/>
          <a:ext cx="8497887" cy="5609591"/>
        </p:xfrm>
        <a:graphic>
          <a:graphicData uri="http://schemas.openxmlformats.org/drawingml/2006/table">
            <a:tbl>
              <a:tblPr/>
              <a:tblGrid>
                <a:gridCol w="360362"/>
                <a:gridCol w="3095625"/>
                <a:gridCol w="792163"/>
                <a:gridCol w="2376487"/>
                <a:gridCol w="936625"/>
                <a:gridCol w="936625"/>
              </a:tblGrid>
              <a:tr h="868363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№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вопроса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органа исполнительной власти области, в компетенцию которого входит решение вопроса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муниципальных образований, в компетенцию ОМС которых входит решение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вопросов, поступивших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635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из иных органов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напрямую от заявителя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655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0005.0005.0056.1170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Капитальный ремонт общего имущества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ЖКХ области, УГЖН области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г.Белгород, Алексеевский, Старооскольский, Шебекинский   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625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0005.0005.0056.1147 Коммунально-бытовое хозяйство и предоставление услуг в условиях рынка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ЖКХ области, УГЖН области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г.Белгород, Белгородский, Борисовский, Чернянский районы, Валуйский, Старооскольский, Шебекинский  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0005.0005.0056.1149 Оплата жилищно-коммунальных услуг (ЖКХ), взносов в Фонд капитального ремонта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ЖКХ области, УГЖН области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0005.0005.0056.1175 Оплата коммунальных услуг и электроэнергии, в том числе льготы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Красногвардейский район, г.Белгород, Валуйский, Новооскольский, Яковлевский  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0005.0005.0056.11768 Содержание общего имущества (канализация, вентиляция, кровля, ограждающие конструкции, инженерное оборудование, места общего пользования, придомовая территория)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Департамент ЖКХ области, УГЖН области, г.Белгород, Валуйский, Старооскольский г</a:t>
                      </a:r>
                      <a:r>
                        <a:rPr kumimoji="0" lang="en-US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/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о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38" name="Rectangle 1"/>
          <p:cNvSpPr>
            <a:spLocks noChangeArrowheads="1"/>
          </p:cNvSpPr>
          <p:nvPr/>
        </p:nvSpPr>
        <p:spPr bwMode="auto">
          <a:xfrm>
            <a:off x="1858963" y="514350"/>
            <a:ext cx="54292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Результаты рассмотрения письменных  обращений в мае 2019 года</a:t>
            </a:r>
            <a:endParaRPr lang="ru-RU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38436" name="Object 54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64465942"/>
              </p:ext>
            </p:extLst>
          </p:nvPr>
        </p:nvGraphicFramePr>
        <p:xfrm>
          <a:off x="395536" y="4077027"/>
          <a:ext cx="7092950" cy="248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39" name="Лист" r:id="rId4" imgW="7076943" imgH="2486160" progId="Excel.Sheet.8">
                  <p:embed/>
                </p:oleObj>
              </mc:Choice>
              <mc:Fallback>
                <p:oleObj name="Лист" r:id="rId4" imgW="7076943" imgH="2486160" progId="Excel.Sheet.8">
                  <p:embed/>
                  <p:pic>
                    <p:nvPicPr>
                      <p:cNvPr id="0" name="Picture 548"/>
                      <p:cNvPicPr>
                        <a:picLocks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536" y="4077027"/>
                        <a:ext cx="7092950" cy="2489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439" name="Text Box 410"/>
          <p:cNvSpPr txBox="1">
            <a:spLocks noChangeArrowheads="1"/>
          </p:cNvSpPr>
          <p:nvPr/>
        </p:nvSpPr>
        <p:spPr bwMode="auto">
          <a:xfrm>
            <a:off x="7019925" y="2924175"/>
            <a:ext cx="234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38440" name="Text Box 411"/>
          <p:cNvSpPr txBox="1">
            <a:spLocks noChangeArrowheads="1"/>
          </p:cNvSpPr>
          <p:nvPr/>
        </p:nvSpPr>
        <p:spPr bwMode="auto">
          <a:xfrm>
            <a:off x="4573588" y="2138035"/>
            <a:ext cx="43909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200" b="1" i="1" dirty="0">
                <a:latin typeface="Sylfaen" pitchFamily="18" charset="0"/>
              </a:rPr>
              <a:t>(Меры приняты по вопросам </a:t>
            </a:r>
            <a:r>
              <a:rPr lang="ru-RU" sz="1200" b="1" i="1" dirty="0" smtClean="0">
                <a:latin typeface="Sylfaen" pitchFamily="18" charset="0"/>
              </a:rPr>
              <a:t> организации обращения с твердыми коммунальными отходами; ликвидации несанкционированных свалок;  </a:t>
            </a:r>
            <a:r>
              <a:rPr lang="ru-RU" sz="1200" b="1" i="1" dirty="0">
                <a:latin typeface="Sylfaen" pitchFamily="18" charset="0"/>
              </a:rPr>
              <a:t>работы </a:t>
            </a:r>
            <a:r>
              <a:rPr lang="ru-RU" sz="1200" b="1" i="1" dirty="0" err="1" smtClean="0">
                <a:latin typeface="Sylfaen" pitchFamily="18" charset="0"/>
              </a:rPr>
              <a:t>ФАПов</a:t>
            </a:r>
            <a:r>
              <a:rPr lang="ru-RU" sz="1200" b="1" i="1" dirty="0" smtClean="0">
                <a:latin typeface="Sylfaen" pitchFamily="18" charset="0"/>
              </a:rPr>
              <a:t> в сельской местности, </a:t>
            </a:r>
            <a:r>
              <a:rPr lang="ru-RU" sz="1200" b="1" i="1" dirty="0">
                <a:latin typeface="Sylfaen" pitchFamily="18" charset="0"/>
              </a:rPr>
              <a:t>лекарственного обеспечения, </a:t>
            </a:r>
          </a:p>
          <a:p>
            <a:r>
              <a:rPr lang="ru-RU" sz="1200" b="1" i="1" dirty="0">
                <a:latin typeface="Sylfaen" pitchFamily="18" charset="0"/>
              </a:rPr>
              <a:t>социального </a:t>
            </a:r>
            <a:r>
              <a:rPr lang="ru-RU" sz="1200" b="1" i="1" dirty="0" smtClean="0">
                <a:latin typeface="Sylfaen" pitchFamily="18" charset="0"/>
              </a:rPr>
              <a:t>обеспечения и обслуживания инвалидов, в том числе оказания материальной помощи в связи с трудной жизненной  ситуацией; обеспечения </a:t>
            </a:r>
            <a:r>
              <a:rPr lang="ru-RU" sz="1200" b="1" i="1" dirty="0">
                <a:latin typeface="Sylfaen" pitchFamily="18" charset="0"/>
              </a:rPr>
              <a:t> </a:t>
            </a:r>
            <a:r>
              <a:rPr lang="ru-RU" sz="1200" b="1" i="1" smtClean="0">
                <a:latin typeface="Sylfaen" pitchFamily="18" charset="0"/>
              </a:rPr>
              <a:t>телефонной связью; </a:t>
            </a:r>
            <a:r>
              <a:rPr lang="ru-RU" sz="1200" b="1" i="1" dirty="0" smtClean="0">
                <a:latin typeface="Sylfaen" pitchFamily="18" charset="0"/>
              </a:rPr>
              <a:t>организации транспортного обслуживания  населения; комплексного </a:t>
            </a:r>
            <a:r>
              <a:rPr lang="ru-RU" sz="1200" b="1" i="1" dirty="0">
                <a:latin typeface="Sylfaen" pitchFamily="18" charset="0"/>
              </a:rPr>
              <a:t>благоустройства, </a:t>
            </a:r>
            <a:r>
              <a:rPr lang="ru-RU" sz="1200" b="1" i="1" dirty="0" smtClean="0">
                <a:latin typeface="Sylfaen" pitchFamily="18" charset="0"/>
              </a:rPr>
              <a:t>предоставления коммунальных услуг ненадлежащего качества)</a:t>
            </a:r>
            <a:endParaRPr lang="ru-RU" sz="1200" b="1" i="1" dirty="0">
              <a:latin typeface="Sylfaen" pitchFamily="18" charset="0"/>
            </a:endParaRPr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1695573457"/>
              </p:ext>
            </p:extLst>
          </p:nvPr>
        </p:nvGraphicFramePr>
        <p:xfrm>
          <a:off x="179512" y="813551"/>
          <a:ext cx="6096000" cy="29698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84" name="Rectangle 1"/>
          <p:cNvSpPr>
            <a:spLocks noChangeArrowheads="1"/>
          </p:cNvSpPr>
          <p:nvPr/>
        </p:nvSpPr>
        <p:spPr bwMode="auto">
          <a:xfrm>
            <a:off x="728663" y="58738"/>
            <a:ext cx="79343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обращений, поступивших в адрес Губернатора и Правительства области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июне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2019 года</a:t>
            </a:r>
            <a:endParaRPr lang="ru-RU" dirty="0">
              <a:solidFill>
                <a:srgbClr val="000000"/>
              </a:solidFill>
              <a:latin typeface="Sylfaen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39981" name="Object 4141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4107084237"/>
              </p:ext>
            </p:extLst>
          </p:nvPr>
        </p:nvGraphicFramePr>
        <p:xfrm>
          <a:off x="539750" y="693738"/>
          <a:ext cx="4319588" cy="2444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65" name="Лист" r:id="rId4" imgW="4762444" imgH="2695680" progId="Excel.Sheet.8">
                  <p:embed/>
                </p:oleObj>
              </mc:Choice>
              <mc:Fallback>
                <p:oleObj name="Лист" r:id="rId4" imgW="4762444" imgH="2695680" progId="Excel.Sheet.8">
                  <p:embed/>
                  <p:pic>
                    <p:nvPicPr>
                      <p:cNvPr id="0" name="Picture 4141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693738"/>
                        <a:ext cx="4319588" cy="2444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85" name="TextBox 10"/>
          <p:cNvSpPr txBox="1">
            <a:spLocks noChangeArrowheads="1"/>
          </p:cNvSpPr>
          <p:nvPr/>
        </p:nvSpPr>
        <p:spPr bwMode="auto">
          <a:xfrm>
            <a:off x="5776913" y="692150"/>
            <a:ext cx="266541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latin typeface="Sylfaen" pitchFamily="18" charset="0"/>
              </a:rPr>
              <a:t>Типы писем</a:t>
            </a:r>
          </a:p>
        </p:txBody>
      </p:sp>
      <p:graphicFrame>
        <p:nvGraphicFramePr>
          <p:cNvPr id="39982" name="Object 4142" descr="Количество обращений по форме поступления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83189264"/>
              </p:ext>
            </p:extLst>
          </p:nvPr>
        </p:nvGraphicFramePr>
        <p:xfrm>
          <a:off x="755650" y="3284538"/>
          <a:ext cx="6361113" cy="338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66" name="Лист" r:id="rId7" imgW="6000733" imgH="3190860" progId="Excel.Sheet.8">
                  <p:embed/>
                </p:oleObj>
              </mc:Choice>
              <mc:Fallback>
                <p:oleObj name="Лист" r:id="rId7" imgW="6000733" imgH="3190860" progId="Excel.Sheet.8">
                  <p:embed/>
                  <p:pic>
                    <p:nvPicPr>
                      <p:cNvPr id="0" name="Picture 4142" descr="Количество обращений по форме поступления"/>
                      <p:cNvPicPr>
                        <a:picLocks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650" y="3284538"/>
                        <a:ext cx="6361113" cy="3387725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9AB5E4"/>
                          </a:gs>
                          <a:gs pos="50000">
                            <a:srgbClr val="C2D1ED"/>
                          </a:gs>
                          <a:gs pos="100000">
                            <a:srgbClr val="E1E8F5"/>
                          </a:gs>
                        </a:gsLst>
                        <a:lin ang="5400000"/>
                      </a:gra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86" name="TextBox 2"/>
          <p:cNvSpPr txBox="1">
            <a:spLocks noChangeArrowheads="1"/>
          </p:cNvSpPr>
          <p:nvPr/>
        </p:nvSpPr>
        <p:spPr bwMode="auto">
          <a:xfrm>
            <a:off x="2411413" y="3284538"/>
            <a:ext cx="45354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latin typeface="Sylfaen" pitchFamily="18" charset="0"/>
              </a:rPr>
              <a:t>Распределение по форме обращения</a:t>
            </a:r>
          </a:p>
        </p:txBody>
      </p:sp>
      <p:graphicFrame>
        <p:nvGraphicFramePr>
          <p:cNvPr id="39983" name="Object 414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41926656"/>
              </p:ext>
            </p:extLst>
          </p:nvPr>
        </p:nvGraphicFramePr>
        <p:xfrm>
          <a:off x="4932363" y="765175"/>
          <a:ext cx="3865562" cy="229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67" name="Лист" r:id="rId10" imgW="3857498" imgH="2295540" progId="Excel.Sheet.8">
                  <p:embed/>
                </p:oleObj>
              </mc:Choice>
              <mc:Fallback>
                <p:oleObj name="Лист" r:id="rId10" imgW="3857498" imgH="2295540" progId="Excel.Sheet.8">
                  <p:embed/>
                  <p:pic>
                    <p:nvPicPr>
                      <p:cNvPr id="0" name="Picture 4143"/>
                      <p:cNvPicPr>
                        <a:picLocks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2363" y="765175"/>
                        <a:ext cx="3865562" cy="2298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325438" y="-17463"/>
            <a:ext cx="8647112" cy="276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200" b="1"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 с распределением по муниципальным образованиям (по месту жительства заявителей)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1124887"/>
              </p:ext>
            </p:extLst>
          </p:nvPr>
        </p:nvGraphicFramePr>
        <p:xfrm>
          <a:off x="179512" y="258555"/>
          <a:ext cx="8793038" cy="6818340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tableStyleId>{7DF18680-E054-41AD-8BC1-D1AEF772440D}</a:tableStyleId>
              </a:tblPr>
              <a:tblGrid>
                <a:gridCol w="453627"/>
                <a:gridCol w="5353519"/>
                <a:gridCol w="1463953"/>
                <a:gridCol w="1521939"/>
              </a:tblGrid>
              <a:tr h="335307">
                <a:tc rowSpan="2"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№ </a:t>
                      </a:r>
                    </a:p>
                    <a:p>
                      <a:pPr algn="ctr"/>
                      <a:r>
                        <a:rPr lang="ru-RU" sz="1050" dirty="0" err="1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п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/</a:t>
                      </a:r>
                      <a:r>
                        <a:rPr lang="ru-RU" sz="1050" dirty="0" err="1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п</a:t>
                      </a:r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Наименование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 муниципального района (городского округа</a:t>
                      </a:r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Количество обращений</a:t>
                      </a:r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</a:tr>
              <a:tr h="35523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 smtClean="0">
                          <a:latin typeface="Sylfaen" panose="010A0502050306030303" pitchFamily="18" charset="0"/>
                        </a:rPr>
                        <a:t>май</a:t>
                      </a:r>
                      <a:endParaRPr lang="ru-RU" sz="1050" b="1" dirty="0">
                        <a:latin typeface="Sylfaen" panose="010A0502050306030303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 smtClean="0">
                          <a:latin typeface="Sylfaen" panose="010A0502050306030303" pitchFamily="18" charset="0"/>
                        </a:rPr>
                        <a:t>июнь</a:t>
                      </a:r>
                      <a:endParaRPr lang="ru-RU" sz="1050" b="1" dirty="0">
                        <a:latin typeface="Sylfaen" panose="010A0502050306030303" pitchFamily="18" charset="0"/>
                      </a:endParaRPr>
                    </a:p>
                  </a:txBody>
                  <a:tcPr>
                    <a:lnB w="12700" cmpd="sng">
                      <a:noFill/>
                    </a:lnB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Городской округ «Город Белгород»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180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lnR w="12700" cmpd="sng">
                      <a:noFill/>
                    </a:ln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202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Алексеевский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19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28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lnT w="12700" cmpd="sng">
                      <a:noFill/>
                    </a:lnT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3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Белгородский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72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149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4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Борисовский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6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7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5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Валуйский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20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30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6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Вейделевский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3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6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7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Волоконовский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5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8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8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Грайворонский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13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7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9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Губкинский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15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17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10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Ивнянский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4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6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11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Корочанский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13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16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12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Красненский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5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4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13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Красногвардейский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13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16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14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Краснояружский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3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2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15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Новооскольский </a:t>
                      </a:r>
                      <a:r>
                        <a:rPr lang="ru-RU" sz="1050" dirty="0" smtClean="0">
                          <a:latin typeface="Sylfaen" pitchFamily="18" charset="0"/>
                          <a:ea typeface="Calibri"/>
                          <a:cs typeface="Times New Roman"/>
                        </a:rPr>
                        <a:t>городской округ</a:t>
                      </a:r>
                      <a:endParaRPr lang="ru-RU" sz="1050" dirty="0">
                        <a:latin typeface="Sylfaen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10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18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16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Прохоровский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5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11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17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Ракитянский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район</a:t>
                      </a: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7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10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18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Ровеньский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4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6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19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Старооскольский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городской округ</a:t>
                      </a: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64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117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20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Чернянский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7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8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21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Шебекинский </a:t>
                      </a:r>
                      <a:r>
                        <a:rPr lang="ru-RU" sz="1050" dirty="0" smtClean="0">
                          <a:latin typeface="Sylfaen" pitchFamily="18" charset="0"/>
                          <a:ea typeface="Calibri"/>
                          <a:cs typeface="Times New Roman"/>
                        </a:rPr>
                        <a:t>городской округ</a:t>
                      </a:r>
                      <a:endParaRPr lang="ru-RU" sz="1050" dirty="0">
                        <a:latin typeface="Sylfaen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14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40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22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Яковлевский </a:t>
                      </a:r>
                      <a:r>
                        <a:rPr lang="ru-RU" sz="1050" dirty="0" smtClean="0">
                          <a:latin typeface="Sylfaen" pitchFamily="18" charset="0"/>
                          <a:ea typeface="Calibri"/>
                          <a:cs typeface="Times New Roman"/>
                        </a:rPr>
                        <a:t>городской округ</a:t>
                      </a:r>
                      <a:endParaRPr lang="ru-RU" sz="1050" dirty="0">
                        <a:latin typeface="Sylfaen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32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35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23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Другие субъекты Российской Федерации</a:t>
                      </a: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50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33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-66675" y="115888"/>
            <a:ext cx="9228138" cy="80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Распределение количества вопросов по тематическим разделам, содержавшихся в обращениях, поступивших в адрес Губернатора и Правительства области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июне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2019 года</a:t>
            </a:r>
          </a:p>
          <a:p>
            <a:pPr algn="ctr"/>
            <a:endParaRPr lang="ru-RU" dirty="0">
              <a:solidFill>
                <a:srgbClr val="000000"/>
              </a:solidFill>
              <a:latin typeface="Sylfaen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42037" name="Group 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9316492"/>
              </p:ext>
            </p:extLst>
          </p:nvPr>
        </p:nvGraphicFramePr>
        <p:xfrm>
          <a:off x="468313" y="620713"/>
          <a:ext cx="8302625" cy="4931411"/>
        </p:xfrm>
        <a:graphic>
          <a:graphicData uri="http://schemas.openxmlformats.org/drawingml/2006/table">
            <a:tbl>
              <a:tblPr/>
              <a:tblGrid>
                <a:gridCol w="1169987"/>
                <a:gridCol w="1165225"/>
                <a:gridCol w="1174750"/>
                <a:gridCol w="1169988"/>
                <a:gridCol w="1169987"/>
                <a:gridCol w="1100138"/>
                <a:gridCol w="1352550"/>
              </a:tblGrid>
              <a:tr h="635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Условные обозначения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(количество вопросов)  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доля тематического раздела в общем количестве вопросов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Всего вопросов, содержащихся в обращениях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449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Тематический раздел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1.Государство, общество, политика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2. Социальная сфера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A6A6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3. Экономика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933C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4.Оборона, безопасность, законность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85B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5. Жилищно-коммунальная сфера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Период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08038">
                <a:tc>
                  <a:txBody>
                    <a:bodyPr/>
                    <a:lstStyle/>
                    <a:p>
                      <a:pPr algn="ctr"/>
                      <a:endParaRPr lang="ru-RU" sz="1200" b="1" dirty="0" smtClean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Июнь</a:t>
                      </a:r>
                    </a:p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2018 года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 smtClean="0"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(110)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Sylfaen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[</a:t>
                      </a: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13 </a:t>
                      </a: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%]</a:t>
                      </a:r>
                      <a:endParaRPr kumimoji="0" lang="ru-RU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Sylfaen" pitchFamily="18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 smtClean="0"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(235)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Sylfaen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[</a:t>
                      </a: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27,6 </a:t>
                      </a: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%]</a:t>
                      </a:r>
                      <a:endParaRPr kumimoji="0" lang="ru-RU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Sylfaen" pitchFamily="18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 smtClean="0"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(216)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Sylfaen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[</a:t>
                      </a: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25,5 </a:t>
                      </a: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%]</a:t>
                      </a:r>
                      <a:endParaRPr kumimoji="0" lang="ru-RU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Sylfaen" pitchFamily="18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 smtClean="0"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(29)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Sylfaen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[</a:t>
                      </a: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3,4 </a:t>
                      </a: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%]</a:t>
                      </a:r>
                      <a:endParaRPr kumimoji="0" lang="ru-RU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Sylfaen" pitchFamily="18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 smtClean="0"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(260)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Sylfaen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[</a:t>
                      </a: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30,5 </a:t>
                      </a: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%]</a:t>
                      </a:r>
                      <a:endParaRPr kumimoji="0" lang="ru-RU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Sylfaen" pitchFamily="18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 smtClean="0">
                        <a:latin typeface="Sylfaen" pitchFamily="18" charset="0"/>
                      </a:endParaRPr>
                    </a:p>
                    <a:p>
                      <a:pPr algn="ctr"/>
                      <a:endParaRPr lang="ru-RU" sz="1200" b="1" dirty="0" smtClean="0">
                        <a:latin typeface="Sylfae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Sylfaen" pitchFamily="18" charset="0"/>
                        </a:rPr>
                        <a:t>850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1328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Май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2019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(88)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13,3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(219)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33,1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(172)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26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(35)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5,3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(147)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22,3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661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1328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Июнь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2019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(117)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12,6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(285)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30,7 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(217)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23,3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(39)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4,2 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(271)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29,2 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929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Заголовок 1"/>
          <p:cNvSpPr>
            <a:spLocks noGrp="1"/>
          </p:cNvSpPr>
          <p:nvPr>
            <p:ph type="title"/>
          </p:nvPr>
        </p:nvSpPr>
        <p:spPr>
          <a:xfrm>
            <a:off x="468313" y="14288"/>
            <a:ext cx="8229600" cy="920750"/>
          </a:xfrm>
        </p:spPr>
        <p:txBody>
          <a:bodyPr/>
          <a:lstStyle/>
          <a:p>
            <a:r>
              <a:rPr lang="ru-RU" sz="1400" b="1" smtClean="0">
                <a:latin typeface="Sylfaen" pitchFamily="18" charset="0"/>
              </a:rPr>
              <a:t>Количество наименований вопросов , представляющих для заявителей наибольший интерес, решаемых на региональном уровне органами исполнительной власти области , и на местном уровне соответствующими органами местного самоуправления</a:t>
            </a:r>
          </a:p>
        </p:txBody>
      </p:sp>
      <p:graphicFrame>
        <p:nvGraphicFramePr>
          <p:cNvPr id="42042" name="Group 5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53505809"/>
              </p:ext>
            </p:extLst>
          </p:nvPr>
        </p:nvGraphicFramePr>
        <p:xfrm>
          <a:off x="395288" y="836613"/>
          <a:ext cx="8497887" cy="5273040"/>
        </p:xfrm>
        <a:graphic>
          <a:graphicData uri="http://schemas.openxmlformats.org/drawingml/2006/table">
            <a:tbl>
              <a:tblPr/>
              <a:tblGrid>
                <a:gridCol w="360362"/>
                <a:gridCol w="3095625"/>
                <a:gridCol w="792163"/>
                <a:gridCol w="2376487"/>
                <a:gridCol w="936625"/>
                <a:gridCol w="936625"/>
              </a:tblGrid>
              <a:tr h="82550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№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вопроса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органа исполнительной власти области, в компетенцию которого входит решение вопроса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муниципальных образований, в компетенцию ОМС которых входит решение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вопросов, поступивших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35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из иных органов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напрямую от заявителя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0001.0001.0015.0042 Деятельность исполнительно-распорядительных органов местного самоуправления и его руководителей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Белгородский, Борисовский, Красногвардейский, Прохоровский, Чернянский  районы, г.Белгород, Новооскольский, Старооскольский 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0001.0002.0023.0064 Деятельность органов исполнительной власти субъекта РФ. Принимаемые решения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Г.Белгород, Белгородский,  Корочанский районы, Новооскольский, Яковлевский 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0002.0006.0064.0251 Трудоустройство. Безработица. Органы службы занятости. Государственные услуги в области содействия занятости населения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Г. Белгород, Ракитянский район, Валуйский, Старооскольский, Шебекинский г</a:t>
                      </a:r>
                      <a:r>
                        <a:rPr kumimoji="0" lang="en-US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/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о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0002.0007.0073.0294 Социальное обеспечение, социальная поддержка и социальная помощь семьям, имеющим детей, в том числе многодетным семьям и одиноким родителям, гражданам, находящимся в трудной жизненной ситуации, малоимущим гражданам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Белгородский, Ивнянский, Корочанский, Красногвардейский, Прохоровский  районы; г.Белгород; Валуйский, Новооскольский, Старооскольский, Яковлевский  г/о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22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68313" y="14288"/>
            <a:ext cx="8229600" cy="920750"/>
          </a:xfrm>
        </p:spPr>
        <p:txBody>
          <a:bodyPr/>
          <a:lstStyle/>
          <a:p>
            <a:r>
              <a:rPr lang="ru-RU" sz="1400" b="1" smtClean="0">
                <a:latin typeface="Sylfaen" pitchFamily="18" charset="0"/>
              </a:rPr>
              <a:t>Количество наименований вопросов , представляющих для заявителей наибольший интерес, решаемых на региональном уровне органами исполнительной власти области , и на местном уровне соответствующими органами местного самоуправления</a:t>
            </a:r>
          </a:p>
        </p:txBody>
      </p:sp>
      <p:graphicFrame>
        <p:nvGraphicFramePr>
          <p:cNvPr id="43069" name="Group 61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405666663"/>
              </p:ext>
            </p:extLst>
          </p:nvPr>
        </p:nvGraphicFramePr>
        <p:xfrm>
          <a:off x="395288" y="836613"/>
          <a:ext cx="8497887" cy="5455920"/>
        </p:xfrm>
        <a:graphic>
          <a:graphicData uri="http://schemas.openxmlformats.org/drawingml/2006/table">
            <a:tbl>
              <a:tblPr/>
              <a:tblGrid>
                <a:gridCol w="360362"/>
                <a:gridCol w="3095625"/>
                <a:gridCol w="792163"/>
                <a:gridCol w="2376487"/>
                <a:gridCol w="936625"/>
                <a:gridCol w="936625"/>
              </a:tblGrid>
              <a:tr h="82550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№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вопроса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органа исполнительной власти области, в компетенцию которого входит решение вопроса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муниципальных образований, в компетенцию ОМС которых входит решение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вопросов, поступивших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35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из иных органов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напрямую от заявителя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0002.0007.0074.0300 Льготы и меры социальной поддержки инвалидов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Белгородский, Вейделевский районы, Алексеевский, Старооскольский 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о, г.Белгород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0002.0007.0074.0312 Предоставление дополнительных льгот отдельным категориям граждан, установленных законодательством субъекта РФ (в том числе предоставление земельных участков многодетным семьям и </a:t>
                      </a:r>
                      <a:r>
                        <a:rPr kumimoji="0" lang="ru-RU" sz="11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др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)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Волоконовский, Корочанский районы, Новооскольский, Старооскольский г</a:t>
                      </a:r>
                      <a:r>
                        <a:rPr kumimoji="0" lang="en-US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/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о, г.Белгород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0002.0007.0072.0288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Просьба об оказании финансовой помощи 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Белгородский, Корочанский, Ивнянский районы, г.Белгород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0002.0013.0139.0329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Нехватка мест в дошкольных образовательных организациях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Старооскольский 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о, г.Белгород, Белгородский, Борисовский районы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0002.0013.0139.0328.0031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Дошкольное образование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Белгородский район, Старооскольский 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0002.0014.0143.0390  Лечение и оказание медицинской помощи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36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здравоохранения и социальной защиты населения области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26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Заголовок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922337"/>
          </a:xfrm>
        </p:spPr>
        <p:txBody>
          <a:bodyPr/>
          <a:lstStyle/>
          <a:p>
            <a:r>
              <a:rPr lang="ru-RU" sz="1400" b="1" smtClean="0">
                <a:latin typeface="Sylfaen" pitchFamily="18" charset="0"/>
              </a:rPr>
              <a:t>Количество наименований вопросов , представляющих для заявителей наибольший интерес, решаемых на местном уровне соответствующими органами местного самоуправления</a:t>
            </a:r>
          </a:p>
        </p:txBody>
      </p:sp>
      <p:graphicFrame>
        <p:nvGraphicFramePr>
          <p:cNvPr id="44093" name="Group 6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08581814"/>
              </p:ext>
            </p:extLst>
          </p:nvPr>
        </p:nvGraphicFramePr>
        <p:xfrm>
          <a:off x="468313" y="836613"/>
          <a:ext cx="8496300" cy="5701348"/>
        </p:xfrm>
        <a:graphic>
          <a:graphicData uri="http://schemas.openxmlformats.org/drawingml/2006/table">
            <a:tbl>
              <a:tblPr/>
              <a:tblGrid>
                <a:gridCol w="358775"/>
                <a:gridCol w="3097212"/>
                <a:gridCol w="792163"/>
                <a:gridCol w="2376487"/>
                <a:gridCol w="935038"/>
                <a:gridCol w="936625"/>
              </a:tblGrid>
              <a:tr h="915988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№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вопроса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органа исполнительной власти области, в компетенцию которого входит решение вопроса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муниципальных образований, в компетенцию ОМС которых входит решение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вопросов, поступивших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35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из иных органов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напрямую от заявителя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0002.0014.0143.0389  Работа медицинских учреждений и их сотрудников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здравоохранения и социальной защиты населения области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0002.0014.0143.0420 Лекарственное обеспечение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здравоохранения и социальной защиты населения области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21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0003.0008.0079.0499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Жилищные накопительные кооперативы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строительства и транспорта области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0003.0009.0097.0689 Комплексное благоустройство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г.Белгород, Белгородский, Ивнянский, Красногвардейский районы, Валуйский, Старооскольский, Шебекинский, Яковлевский  г/о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0003.0009.0096.0684 Строительство и реконструкция дорог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Г. Белгород, Белгородский, Краснояружский, Красногвардейский, Корочанский, Прохоровский, Ракитянский районы, Алексеевский, Валуйский, Старооскольский, Шебекинский г</a:t>
                      </a:r>
                      <a:r>
                        <a:rPr kumimoji="0" lang="en-US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/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о, департамент строительства и транспорта области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Заголовок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922338"/>
          </a:xfrm>
        </p:spPr>
        <p:txBody>
          <a:bodyPr/>
          <a:lstStyle/>
          <a:p>
            <a:r>
              <a:rPr lang="ru-RU" sz="1400" b="1" smtClean="0">
                <a:latin typeface="Sylfaen" pitchFamily="18" charset="0"/>
              </a:rPr>
              <a:t>Количество наименований вопросов , представляющих для заявителей наибольший интерес, решаемых на местном уровне соответствующими органами местного самоуправления</a:t>
            </a:r>
          </a:p>
        </p:txBody>
      </p:sp>
      <p:graphicFrame>
        <p:nvGraphicFramePr>
          <p:cNvPr id="45163" name="Group 10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8266605"/>
              </p:ext>
            </p:extLst>
          </p:nvPr>
        </p:nvGraphicFramePr>
        <p:xfrm>
          <a:off x="468313" y="692150"/>
          <a:ext cx="8496300" cy="4602480"/>
        </p:xfrm>
        <a:graphic>
          <a:graphicData uri="http://schemas.openxmlformats.org/drawingml/2006/table">
            <a:tbl>
              <a:tblPr/>
              <a:tblGrid>
                <a:gridCol w="358775"/>
                <a:gridCol w="3097212"/>
                <a:gridCol w="792163"/>
                <a:gridCol w="2376487"/>
                <a:gridCol w="935038"/>
                <a:gridCol w="936625"/>
              </a:tblGrid>
              <a:tr h="82550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№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вопроса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органа исполнительной власти области, в компетенцию которого входит решение вопроса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муниципальных образований, в компетенцию ОМС которых входит решение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вопросов, поступивших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35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из иных органов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напрямую от заявителя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0003.0009.0099.0733 Транспортное обслуживание населения, пассажирские перевозки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Белгородский, Корочанский районы, Шебекинский 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 Белгород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0003.0009.0097.0699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Благоустройство и ремонт подъездных дорог, в том числе тротуаров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Белгородский,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Ровеньский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районы, г.Белгород, Алексеевский, Валуйский, Старооскольский, Яковлевский 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0003.0009.0097.0700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Водоснабжение поселений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ЖКХ области; Белгородский, Корочанский, Ракитянский, Чернянский районы, Алексеевский, Валуйский 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/j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</a:t>
                      </a:r>
                      <a:r>
                        <a:rPr kumimoji="0" 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0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2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9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0005.0005.0055.1122 Переселение из подвалов, бараков, коммуналок, общежитий, аварийных домов, ветхого жилья, санитарно-защитной зоны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Белгородский,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Волоконовский  районы, Алексеевский, Валуйский, Грайворонский, Новооскольский, Старооскольский, Яковлевский 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68313" y="0"/>
            <a:ext cx="8229600" cy="922338"/>
          </a:xfrm>
        </p:spPr>
        <p:txBody>
          <a:bodyPr/>
          <a:lstStyle/>
          <a:p>
            <a:r>
              <a:rPr lang="ru-RU" sz="1400" b="1" smtClean="0">
                <a:latin typeface="Sylfaen" pitchFamily="18" charset="0"/>
              </a:rPr>
              <a:t>Количество наименований вопросов , представляющих для заявителей наибольший интерес, решаемых на местном уровне соответствующими органами местного самоуправления</a:t>
            </a:r>
          </a:p>
        </p:txBody>
      </p:sp>
      <p:graphicFrame>
        <p:nvGraphicFramePr>
          <p:cNvPr id="46149" name="Group 69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721838114"/>
              </p:ext>
            </p:extLst>
          </p:nvPr>
        </p:nvGraphicFramePr>
        <p:xfrm>
          <a:off x="539750" y="908050"/>
          <a:ext cx="8496300" cy="5277803"/>
        </p:xfrm>
        <a:graphic>
          <a:graphicData uri="http://schemas.openxmlformats.org/drawingml/2006/table">
            <a:tbl>
              <a:tblPr/>
              <a:tblGrid>
                <a:gridCol w="358775"/>
                <a:gridCol w="3097213"/>
                <a:gridCol w="792162"/>
                <a:gridCol w="2376488"/>
                <a:gridCol w="935037"/>
                <a:gridCol w="936625"/>
              </a:tblGrid>
              <a:tr h="919163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№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вопроса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органа исполнительной власти области, в компетенцию которого входит решение вопроса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муниципальных образований, в компетенцию ОМС которых входит решение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вопросов, поступивших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35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из иных органов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напрямую от заявителя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0005.0005.0055.1128 Улучшение жилищных условий, предоставление жилого помещения по договору социального найма гражданам, состоящим на учете в органах местного самоуправления в качестве нуждающихся в жилых помещениях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34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Белгородский, Красногвардейский, Краснояружский, Красненский, Прохоровский, Чернянский районы, г.Белгород; Валуйский, Грайворонский, Старооскольский, Шебекинский, Яковлевский  г/о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29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21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0005.0005.0056.1164 Управляющие организации, товарищества собственников жилья и иные формы управления собственностью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Департамент ЖКХ области,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УГЖН области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0005.0005.0056.1169 Предоставление коммунальных услуг ненадлежащего качества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ЖКХ области, УГЖН области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0005.0005.0056.1154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Перебои в водоснабжении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56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ЖКХ области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Белгородский, Волоконовский, Ивнянский, Красненский,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Ровеньский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Чернянский  районы, г.Белгород, Алексеевский, Валуйский, Новооскольский, Старооскольский, Яковлевский, Шебекинский 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39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12947</TotalTime>
  <Words>1628</Words>
  <Application>Microsoft Office PowerPoint</Application>
  <PresentationFormat>Экран (4:3)</PresentationFormat>
  <Paragraphs>435</Paragraphs>
  <Slides>11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Тема Office</vt:lpstr>
      <vt:lpstr>1_Тема Office</vt:lpstr>
      <vt:lpstr>Лист</vt:lpstr>
      <vt:lpstr>Презентация PowerPoint</vt:lpstr>
      <vt:lpstr>Презентация PowerPoint</vt:lpstr>
      <vt:lpstr>Презентация PowerPoint</vt:lpstr>
      <vt:lpstr>Презентация PowerPoint</vt:lpstr>
      <vt:lpstr>Количество наименований вопросов , представляющих для заявителей наибольший интерес, решаемых на региональном уровне органами исполнительной власти области , и на местном уровне соответствующими органами местного самоуправления</vt:lpstr>
      <vt:lpstr>Количество наименований вопросов , представляющих для заявителей наибольший интерес, решаемых на региональном уровне органами исполнительной власти области , и на местном уровне соответствующими органами местного самоуправления</vt:lpstr>
      <vt:lpstr>Количество наименований вопросов , представляющих для заявителей наибольший интерес, решаемых на местном уровне соответствующими органами местного самоуправления</vt:lpstr>
      <vt:lpstr>Количество наименований вопросов , представляющих для заявителей наибольший интерес, решаемых на местном уровне соответствующими органами местного самоуправления</vt:lpstr>
      <vt:lpstr>Количество наименований вопросов , представляющих для заявителей наибольший интерес, решаемых на местном уровне соответствующими органами местного самоуправления</vt:lpstr>
      <vt:lpstr>Количество наименований вопросов , представляющих для заявителей наибольший интерес, решаемых на местном уровне соответствующими органами местного самоуправления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Еремин Александр Геннадьевич</dc:creator>
  <cp:lastModifiedBy>Дуганова Дарья Дмитриевна</cp:lastModifiedBy>
  <cp:revision>2422</cp:revision>
  <cp:lastPrinted>2018-08-02T14:23:40Z</cp:lastPrinted>
  <dcterms:created xsi:type="dcterms:W3CDTF">2015-06-29T07:39:57Z</dcterms:created>
  <dcterms:modified xsi:type="dcterms:W3CDTF">2019-07-03T08:15:46Z</dcterms:modified>
</cp:coreProperties>
</file>