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9" r:id="rId4"/>
    <p:sldId id="261" r:id="rId5"/>
    <p:sldId id="290" r:id="rId6"/>
    <p:sldId id="300" r:id="rId7"/>
    <p:sldId id="309" r:id="rId8"/>
    <p:sldId id="312" r:id="rId9"/>
    <p:sldId id="301" r:id="rId10"/>
    <p:sldId id="313" r:id="rId11"/>
    <p:sldId id="302" r:id="rId12"/>
    <p:sldId id="304" r:id="rId13"/>
    <p:sldId id="273" r:id="rId14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8514" autoAdjust="0"/>
  </p:normalViewPr>
  <p:slideViewPr>
    <p:cSldViewPr>
      <p:cViewPr>
        <p:scale>
          <a:sx n="120" d="100"/>
          <a:sy n="120" d="100"/>
        </p:scale>
        <p:origin x="-114" y="8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EF145B-0FFB-49EE-B64D-5B1DA09E8410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AA7FD8-0E05-4E99-8323-025E503C5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314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DD3A2E-E6BC-465F-9654-AE548EF9616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1D287A-43DF-405F-9224-2BBAF7EA186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о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C4A03-7676-43D4-B079-94C5C3848A3E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AB913-373C-4532-B9E9-FE1D261F7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18E99-7F60-4EFC-AC9F-2A612D0AAFBC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8EE33-2A1E-428E-A5EA-D17D1D613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429F9-8619-4158-902E-EF8B5F68D135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D94DB-5674-4837-A1C5-23E534CA1F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F6422-B047-4AFF-BA83-7F4B6A142854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95B86-72D2-4EDB-9260-D827FD0657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F8931-7639-4383-8905-62C7FE804276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AF114-1B27-4157-89A9-1E8C7EF88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5ECAB-0824-487D-BD08-7CADFC40C929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8440E-11CF-462B-A659-F49B1141B0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2612A-42DB-4EE4-9FFD-A9B5B7E97580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A74F5-7A08-45A7-A2DE-53D2C53D6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2E6D1-7832-47C5-AA9A-E15958F85149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1B263-CA79-404E-90CD-285C07883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C3759-6689-4EB1-A7EA-907C56D7D1F2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AB2A2-535A-47D5-9C66-B318B731A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61EF-7734-417A-8B3C-0E30EFFBEBE9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F3F1E-AF0C-413E-9476-289DC696F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580F9-CE61-42B1-A978-EDA2807FD096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EC7D-94A9-41ED-B02F-B02EA9A81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50B64-85CE-437B-BBE7-DEB221133819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41B72-A7AD-407C-BC3C-BB992A55F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3F36B-273F-4F80-BCB1-FD8C9F7E0667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1C324-4FF5-4BE6-8E67-EE3874D01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9E247-AF09-473A-8A9E-3D5E16289574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CE46A-9963-4EDF-B33B-AC4F1DA1E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86DA-2B2B-45E9-B5D5-D03954DE972A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7F3FE-9BC1-417E-BD4B-214F6284DD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2662F-2421-4214-981D-17A96464FD78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3B269-1115-4C54-990F-0E1C6776F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44D74-4F4E-473D-A17B-BB5087326C3D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80830-6300-422E-B604-D48B94DA2F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527A9-E1E9-475A-88E6-E83F49366CFF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DAC60-91A2-4EC5-AD4E-23D3880F0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C6697-5705-49B1-BB94-CBC8D21B39B1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EA62E-924E-4738-BCA7-60C9484EA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C5009-870F-4964-A4F3-0516A0420F05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E6CE9-CAC7-4F04-B8ED-645A5C6F50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F26EE-9244-4C00-B032-4D38A167EA07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409D8-8D37-4D57-AB2B-24934787D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6D14A-E91F-41E3-83AA-0454492B7D8B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74AAB-6F47-4D7F-A668-1D677E393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AA92ED-ED81-49C2-B7AB-2CE7F12E56E7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19B5A7-2279-4872-A609-60E4C6A1E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3E2D80CF-83D6-41C1-9C34-178F5FF3D044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87E4C19-65D6-4BE0-84BE-71030FF11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-3175" y="157163"/>
            <a:ext cx="91678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>
                <a:latin typeface="Sylfaen" pitchFamily="18" charset="0"/>
              </a:rPr>
              <a:t>в декабре 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8434" name="Group 66"/>
          <p:cNvGraphicFramePr>
            <a:graphicFrameLocks noGrp="1"/>
          </p:cNvGraphicFramePr>
          <p:nvPr>
            <p:ph idx="1"/>
          </p:nvPr>
        </p:nvGraphicFramePr>
        <p:xfrm>
          <a:off x="468313" y="692150"/>
          <a:ext cx="8496300" cy="4723765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0005.0005.0055.1139 Обеспечение жильем детей-сирот и детей, оставшихся без попечения родителей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Ивнянский, Чернянский районы, Валуйский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0005.0005.0055.1135 Обеспечение жильем ветеранов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 район, Старооскольский,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0005.0005.0056.1175 Оплата коммунальных услуг и электроэнергии, в том числе льготы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области/ Белгородский, Корочанский районы, г.Белгород, Яковлевский,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Ивнянский район, Валуйский,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60501" name="Group 85"/>
          <p:cNvGraphicFramePr>
            <a:graphicFrameLocks noGrp="1"/>
          </p:cNvGraphicFramePr>
          <p:nvPr>
            <p:ph idx="1"/>
          </p:nvPr>
        </p:nvGraphicFramePr>
        <p:xfrm>
          <a:off x="395288" y="1069975"/>
          <a:ext cx="8497887" cy="4019552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871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Белгородский район, Валуйский, Старооскольский, Яковлевский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0005.0005.0056.1169 Предоставление коммунальных услуг ненадлежащего качества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0005.0005.0056.1164  Управляющие организации, товарищества собственников жилья и иные формы управления собственностью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8" name="Rectangle 1"/>
          <p:cNvSpPr>
            <a:spLocks noChangeArrowheads="1"/>
          </p:cNvSpPr>
          <p:nvPr/>
        </p:nvSpPr>
        <p:spPr bwMode="auto">
          <a:xfrm>
            <a:off x="1689100" y="514350"/>
            <a:ext cx="5768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декабре 2019 года</a:t>
            </a:r>
          </a:p>
        </p:txBody>
      </p:sp>
      <p:graphicFrame>
        <p:nvGraphicFramePr>
          <p:cNvPr id="49356" name="Object 3276"/>
          <p:cNvGraphicFramePr>
            <a:graphicFrameLocks/>
          </p:cNvGraphicFramePr>
          <p:nvPr/>
        </p:nvGraphicFramePr>
        <p:xfrm>
          <a:off x="385763" y="4079875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8" name="Лист" r:id="rId3" imgW="7077075" imgH="2486025" progId="Excel.Sheet.8">
                  <p:embed/>
                </p:oleObj>
              </mc:Choice>
              <mc:Fallback>
                <p:oleObj name="Лист" r:id="rId3" imgW="7077075" imgH="2486025" progId="Excel.Sheet.8">
                  <p:embed/>
                  <p:pic>
                    <p:nvPicPr>
                      <p:cNvPr id="0" name="Picture 3276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3" y="4079875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359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49357" name="Object 3277"/>
          <p:cNvGraphicFramePr>
            <a:graphicFrameLocks/>
          </p:cNvGraphicFramePr>
          <p:nvPr/>
        </p:nvGraphicFramePr>
        <p:xfrm>
          <a:off x="127000" y="763588"/>
          <a:ext cx="6313488" cy="306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79" name="Лист" r:id="rId5" imgW="6305550" imgH="3057525" progId="Excel.Sheet.8">
                  <p:embed/>
                </p:oleObj>
              </mc:Choice>
              <mc:Fallback>
                <p:oleObj name="Лист" r:id="rId5" imgW="6305550" imgH="3057525" progId="Excel.Sheet.8">
                  <p:embed/>
                  <p:pic>
                    <p:nvPicPr>
                      <p:cNvPr id="0" name="Picture 3277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763588"/>
                        <a:ext cx="6313488" cy="306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99" name="Rectangle 1"/>
          <p:cNvSpPr>
            <a:spLocks noChangeArrowheads="1"/>
          </p:cNvSpPr>
          <p:nvPr/>
        </p:nvSpPr>
        <p:spPr bwMode="auto">
          <a:xfrm>
            <a:off x="792163" y="61913"/>
            <a:ext cx="78073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 декабре  2019 года</a:t>
            </a:r>
            <a:endParaRPr lang="ru-RU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8896" name="Object 11008"/>
          <p:cNvGraphicFramePr>
            <a:graphicFrameLocks noGrp="1"/>
          </p:cNvGraphicFramePr>
          <p:nvPr>
            <p:ph sz="half" idx="4294967295"/>
          </p:nvPr>
        </p:nvGraphicFramePr>
        <p:xfrm>
          <a:off x="549275" y="700088"/>
          <a:ext cx="4276725" cy="245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929" name="Лист" r:id="rId3" imgW="4743450" imgH="2724150" progId="Excel.Sheet.8">
                  <p:embed/>
                </p:oleObj>
              </mc:Choice>
              <mc:Fallback>
                <p:oleObj name="Лист" r:id="rId3" imgW="4743450" imgH="2724150" progId="Excel.Sheet.8">
                  <p:embed/>
                  <p:pic>
                    <p:nvPicPr>
                      <p:cNvPr id="0" name="Picture 1100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275" y="700088"/>
                        <a:ext cx="4276725" cy="2455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90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48897" name="Object 11009" descr="Количество обращений по форме поступления"/>
          <p:cNvGraphicFramePr>
            <a:graphicFrameLocks/>
          </p:cNvGraphicFramePr>
          <p:nvPr/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930" name="Лист" r:id="rId5" imgW="6000750" imgH="3190875" progId="Excel.Sheet.8">
                  <p:embed/>
                </p:oleObj>
              </mc:Choice>
              <mc:Fallback>
                <p:oleObj name="Лист" r:id="rId5" imgW="6000750" imgH="3190875" progId="Excel.Sheet.8">
                  <p:embed/>
                  <p:pic>
                    <p:nvPicPr>
                      <p:cNvPr id="0" name="Picture 11009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901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48898" name="Object 11010"/>
          <p:cNvGraphicFramePr>
            <a:graphicFrameLocks/>
          </p:cNvGraphicFramePr>
          <p:nvPr/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931" name="Лист" r:id="rId7" imgW="3857625" imgH="2295525" progId="Excel.Sheet.8">
                  <p:embed/>
                </p:oleObj>
              </mc:Choice>
              <mc:Fallback>
                <p:oleObj name="Лист" r:id="rId7" imgW="3857625" imgH="2295525" progId="Excel.Sheet.8">
                  <p:embed/>
                  <p:pic>
                    <p:nvPicPr>
                      <p:cNvPr id="0" name="Picture 11010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509442"/>
              </p:ext>
            </p:extLst>
          </p:nvPr>
        </p:nvGraphicFramePr>
        <p:xfrm>
          <a:off x="179512" y="258555"/>
          <a:ext cx="8793038" cy="68183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35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ноябрь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декабрь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-66675" y="120650"/>
            <a:ext cx="922813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</a:t>
            </a:r>
            <a:r>
              <a:rPr lang="ru-RU" sz="1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декабре 2019 года</a:t>
            </a:r>
          </a:p>
          <a:p>
            <a:pPr algn="ctr"/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0260" name="Group 84"/>
          <p:cNvGraphicFramePr>
            <a:graphicFrameLocks noGrp="1"/>
          </p:cNvGraphicFramePr>
          <p:nvPr/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19,15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38,1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17,2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4,25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21,3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Ноябрь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(123)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16,4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33,2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(190)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25,4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(154)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20,5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14,2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(295)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37,4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(175)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22,2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4,6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(169)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21,6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1276" name="Group 76"/>
          <p:cNvGraphicFramePr>
            <a:graphicFrameLocks noGrp="1"/>
          </p:cNvGraphicFramePr>
          <p:nvPr>
            <p:ph idx="1"/>
          </p:nvPr>
        </p:nvGraphicFramePr>
        <p:xfrm>
          <a:off x="395288" y="836613"/>
          <a:ext cx="8497887" cy="519684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0001.0001.0015.0142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Деятельность исполнительно-распорядительных органов местного самоуправления и их руководителей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Борисовский, Красногвардейский районы, Новооскольский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 Старооскольский, Губкинский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0001.0002.0027.0125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Результаты рассмотрения обращения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Корочанский районы, Алексеевский, Валуйский,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0001.0004.0051.0240 Выплата пособий и компенсаций на ребенка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Белгородский, Борисовский, Чернянский районы, Губкинский, Старооскольский, Шебекинский, Яковлевский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Волоконовский, Ракитянский районы, Старооскольский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2290" name="Group 66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560832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Вейделевский, Ивнянский, Корочанский, Ровеньский,Чернянский районы; г.Белгород; Алексеевский, Валуйский, Грайворонский, Губкинский, Новооскольский, Старооскольский, Шебекинский, Яковлевский  г/о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0002.0007.0072.0289 Исчисление и выплата пособий гражданам, имеющим детей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Борисовский, Яковлевский, Старооскольский, Шебекинский,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др)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Вейделевский, Корочанский районы, Алексеевский, Новооскольский,  Старооскольский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0002.0007.0074.0301 Звание «Ветеран труда», «Участник трудового фронта». Льготы и меры социальной поддержки ветеранов труда, участников трудового фронта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Белгород, Белгородский, Корочанский районы,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4380" name="Group 108"/>
          <p:cNvGraphicFramePr>
            <a:graphicFrameLocks noGrp="1"/>
          </p:cNvGraphicFramePr>
          <p:nvPr>
            <p:ph idx="4294967295"/>
          </p:nvPr>
        </p:nvGraphicFramePr>
        <p:xfrm>
          <a:off x="395288" y="836613"/>
          <a:ext cx="8497887" cy="553212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0002.0007.0072.0288 Просьба об оказании финансовой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Белгород; Валуйский, Яковлевский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0002.0007.0074.0320 Проезд льготных категорий граждан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Город Белгород; Губкинский, Старооскольский, Шебекинский г/о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0002.0007.0073.0296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Обеспечение бесплатным питанием детей            до 1,5 лет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Корочанский район,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6393" name="Group 73"/>
          <p:cNvGraphicFramePr>
            <a:graphicFrameLocks noGrp="1"/>
          </p:cNvGraphicFramePr>
          <p:nvPr>
            <p:ph idx="1"/>
          </p:nvPr>
        </p:nvGraphicFramePr>
        <p:xfrm>
          <a:off x="468313" y="744538"/>
          <a:ext cx="8496300" cy="5061586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0003.0009.0099.0733 Транспортное обслуживание населения, пассажирские перевозки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Ракитянский районы, Яковлевский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0003.0009.0096.0684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Строительство и реконструкция дорог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Белгородский, корочанский   районы, Алексеевский, Старооскольский, Шебекинский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Прохоровский районы, г.Белгород, Старооскольский, Шебекинский, Яковлевский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департамент строительства и транспорта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0003.0009.0099.0743 Борьба с аварийностью. Безопасность дорожного движения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0003.0009.0097.0703 Газификация поселений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Старооскольский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57412" name="Group 68"/>
          <p:cNvGraphicFramePr>
            <a:graphicFrameLocks noGrp="1"/>
          </p:cNvGraphicFramePr>
          <p:nvPr>
            <p:ph idx="1"/>
          </p:nvPr>
        </p:nvGraphicFramePr>
        <p:xfrm>
          <a:off x="468313" y="765175"/>
          <a:ext cx="8496300" cy="4930141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0003.0009.0097.0690 Уличное освещение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Валуйский, Старооскольский, Шебекинский   г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0003.0011.0122.0833 Экологическая безопасность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Корочанский, красногвардейский районы, Валуйский, Шебекинский 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о; управление экологического и охотничьего надзора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Корочанский, Ракитянский, Чернянский районы, г.Белгород; Алексеевский, Валуйский,  Грайворонский, Новооскольский, Шебекинский, Старооскольский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0005.0005.0055.1122 Переселение из подвалов, бараков, коммуналок, общежитий, аварийных домов, ветхого жилья, санитарно-защитной зоны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Ивнянский, Вейделевский, Корочанский, Красненский районы, Старооскольский, Шебекинский г</a:t>
                      </a: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14912</TotalTime>
  <Words>1692</Words>
  <Application>Microsoft Office PowerPoint</Application>
  <PresentationFormat>Экран (4:3)</PresentationFormat>
  <Paragraphs>467</Paragraphs>
  <Slides>12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3151</cp:revision>
  <cp:lastPrinted>2018-08-02T14:23:40Z</cp:lastPrinted>
  <dcterms:created xsi:type="dcterms:W3CDTF">2015-06-29T07:39:57Z</dcterms:created>
  <dcterms:modified xsi:type="dcterms:W3CDTF">2020-01-09T06:16:13Z</dcterms:modified>
</cp:coreProperties>
</file>