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79" r:id="rId4"/>
    <p:sldId id="261" r:id="rId5"/>
    <p:sldId id="290" r:id="rId6"/>
    <p:sldId id="300" r:id="rId7"/>
    <p:sldId id="309" r:id="rId8"/>
    <p:sldId id="301" r:id="rId9"/>
    <p:sldId id="302" r:id="rId10"/>
    <p:sldId id="307" r:id="rId11"/>
    <p:sldId id="304" r:id="rId12"/>
    <p:sldId id="273" r:id="rId1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3BC5"/>
    <a:srgbClr val="99FFCC"/>
    <a:srgbClr val="66FFCC"/>
    <a:srgbClr val="00CC00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9592" autoAdjust="0"/>
  </p:normalViewPr>
  <p:slideViewPr>
    <p:cSldViewPr>
      <p:cViewPr>
        <p:scale>
          <a:sx n="120" d="100"/>
          <a:sy n="120" d="100"/>
        </p:scale>
        <p:origin x="-114" y="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586580B-F7FF-4CA7-921F-3444E9ED6421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85F2538-92E0-47AA-8C3A-152DD5575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570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6E3C1-735B-47E0-BE07-BDB884345723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A22B9-2210-4336-B140-B4F2D84E1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85B67-8BD9-4594-812C-BDE04C5D43EF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FF626-987B-4453-A8E6-F47E13A47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BD37D-4227-401A-AB79-3487406714CD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62E94-0FB4-4B90-9EE2-361701E0E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308A8-4B38-47ED-8496-4F26972D8ACA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5333B-FB97-47E4-99AF-08AD3A384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564C5-B29E-4707-8003-A1111AAC3B70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82907-1357-4F70-8F3B-DF30014A5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C116B-401E-46F0-933B-ABE890FA8F38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B913F-7C1D-4DED-B749-2F43651E1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D1DE1-1895-4E27-8323-5B86B8819917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53A0F-CCEC-445D-A1C5-DA2CBC9F1A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8FBE0-A39F-4285-994D-CA52E708933E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4496-BFE3-43FB-9C28-A90B5F7E4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CD793-7E0C-427A-9A0E-A59AB33AA7C3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8D505-5482-41DE-8442-552ECF3B4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62252-9241-4965-9B2D-26C5301F079D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49563-D51D-4B67-A5E4-5A8F82DA5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5C204-922D-4966-8333-1AD695FCF217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EF05A-34D0-459A-A1F2-25D36B236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162F6-D4EE-490E-A6A5-56FD3351047F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910A7-0696-43D0-AEF6-3D3307980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C221A-5CF5-4FBB-8ED0-462FBE9F300B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57637-4B6D-4EED-8D26-94D621A81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3FF7-66A2-413C-8F21-B06C395AEBAE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5086-94E6-46C6-9E0F-EEC790839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10982-3D41-4189-AD5F-0A9C874098F7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76D61-424C-4218-A827-A24951BE9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3213A-2874-4E6B-8101-CFE33EDF661A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822A6-C409-4279-B17C-852D3C9EC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57720-87EB-4DC0-A04B-FEF7F4B9D379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1ED38-6E63-4AAF-82D8-01EEE19EFF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AD87F-2A4B-48E5-AE5C-3C2778DE4003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51F7C-0A68-4905-9E4A-C23CEE4E4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26EA5-8B69-4C3B-975D-82CFA3ED0AB4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A5AE1-1C9B-4BEF-B37F-463913E7DF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FEED1-E9DA-4B2A-8AC3-98FCC6702047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F1E04-7ADF-4592-A130-1E7916B2B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D0FFB-C4FC-411F-A143-698FE6CEF640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DCCB3-B651-4733-A456-0D2AF9EDF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B8D94-B3DA-480A-A6F5-EEF620C2AF91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60075-CFEE-4C09-A7CC-F5510FDE4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C89C5D-0359-4431-A51D-55312F24F23E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4704B9-C3E3-4CE8-AFEB-B94773260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29F3FE5-39C1-4DF2-9685-3FE8D1607D34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E95D9EB2-64DC-4473-B7B2-118A5BC3A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55563" y="157163"/>
            <a:ext cx="90471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>
                <a:latin typeface="Sylfaen" pitchFamily="18" charset="0"/>
              </a:rPr>
              <a:t>в апреле 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7167" name="Group 63"/>
          <p:cNvGraphicFramePr>
            <a:graphicFrameLocks noGrp="1"/>
          </p:cNvGraphicFramePr>
          <p:nvPr>
            <p:ph idx="1"/>
          </p:nvPr>
        </p:nvGraphicFramePr>
        <p:xfrm>
          <a:off x="395288" y="1069975"/>
          <a:ext cx="8497887" cy="4420871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Красненский районы; г.Белгород, Валуйский, Старооскольский, 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Белгородский, Волоконовский, Красногвардейский,  Чернянский районы, Старооскольский,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район; г.Белгород, Алексеевский,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6" name="Rectangle 1"/>
          <p:cNvSpPr>
            <a:spLocks noChangeArrowheads="1"/>
          </p:cNvSpPr>
          <p:nvPr/>
        </p:nvSpPr>
        <p:spPr bwMode="auto">
          <a:xfrm>
            <a:off x="1716088" y="514350"/>
            <a:ext cx="5718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апреле 2019 года</a:t>
            </a:r>
            <a:endParaRPr lang="ru-RU"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8294" name="Object 406"/>
          <p:cNvGraphicFramePr>
            <a:graphicFrameLocks/>
          </p:cNvGraphicFramePr>
          <p:nvPr/>
        </p:nvGraphicFramePr>
        <p:xfrm>
          <a:off x="898525" y="3562350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18" name="Лист" r:id="rId3" imgW="7077075" imgH="2486025" progId="Excel.Sheet.8">
                  <p:embed/>
                </p:oleObj>
              </mc:Choice>
              <mc:Fallback>
                <p:oleObj name="Лист" r:id="rId3" imgW="7077075" imgH="2486025" progId="Excel.Sheet.8">
                  <p:embed/>
                  <p:pic>
                    <p:nvPicPr>
                      <p:cNvPr id="0" name="Picture 40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25" y="3562350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295" name="Object 407"/>
          <p:cNvGraphicFramePr>
            <a:graphicFrameLocks/>
          </p:cNvGraphicFramePr>
          <p:nvPr/>
        </p:nvGraphicFramePr>
        <p:xfrm>
          <a:off x="1547813" y="765175"/>
          <a:ext cx="5700712" cy="281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319" name="Лист" r:id="rId5" imgW="5686425" imgH="2809875" progId="Excel.Sheet.8">
                  <p:embed/>
                </p:oleObj>
              </mc:Choice>
              <mc:Fallback>
                <p:oleObj name="Лист" r:id="rId5" imgW="5686425" imgH="2809875" progId="Excel.Sheet.8">
                  <p:embed/>
                  <p:pic>
                    <p:nvPicPr>
                      <p:cNvPr id="0" name="Picture 407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765175"/>
                        <a:ext cx="5700712" cy="2814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298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8299" name="Text Box 411"/>
          <p:cNvSpPr txBox="1">
            <a:spLocks noChangeArrowheads="1"/>
          </p:cNvSpPr>
          <p:nvPr/>
        </p:nvSpPr>
        <p:spPr bwMode="auto">
          <a:xfrm>
            <a:off x="4968875" y="1773238"/>
            <a:ext cx="41751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 i="1">
                <a:latin typeface="Sylfaen" pitchFamily="18" charset="0"/>
              </a:rPr>
              <a:t>(Меры приняты по вопросам образования, работы медицинских учреждений, лекарственного обеспечения, </a:t>
            </a:r>
          </a:p>
          <a:p>
            <a:r>
              <a:rPr lang="ru-RU" sz="1200" b="1" i="1">
                <a:latin typeface="Sylfaen" pitchFamily="18" charset="0"/>
              </a:rPr>
              <a:t>социального обеспечения, комплексного благоустройства, </a:t>
            </a:r>
          </a:p>
          <a:p>
            <a:r>
              <a:rPr lang="ru-RU" sz="1200" b="1" i="1">
                <a:latin typeface="Sylfaen" pitchFamily="18" charset="0"/>
              </a:rPr>
              <a:t>строительства и реконструкции дорог, транспортного обеспечения населения, коммунально-бытового хозяйства и предоставления коммунальных услуг в условиях рынка)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71" name="Rectangle 1"/>
          <p:cNvSpPr>
            <a:spLocks noChangeArrowheads="1"/>
          </p:cNvSpPr>
          <p:nvPr/>
        </p:nvSpPr>
        <p:spPr bwMode="auto">
          <a:xfrm>
            <a:off x="792163" y="61913"/>
            <a:ext cx="78073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апреле 2019 года</a:t>
            </a:r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9768" name="Object 3928"/>
          <p:cNvGraphicFramePr>
            <a:graphicFrameLocks noGrp="1"/>
          </p:cNvGraphicFramePr>
          <p:nvPr>
            <p:ph sz="half" idx="4294967295"/>
          </p:nvPr>
        </p:nvGraphicFramePr>
        <p:xfrm>
          <a:off x="684213" y="979488"/>
          <a:ext cx="4038600" cy="223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04" name="Лист" r:id="rId3" imgW="4743450" imgH="2619375" progId="Excel.Sheet.8">
                  <p:embed/>
                </p:oleObj>
              </mc:Choice>
              <mc:Fallback>
                <p:oleObj name="Лист" r:id="rId3" imgW="4743450" imgH="2619375" progId="Excel.Sheet.8">
                  <p:embed/>
                  <p:pic>
                    <p:nvPicPr>
                      <p:cNvPr id="0" name="Picture 392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979488"/>
                        <a:ext cx="4038600" cy="2230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772" name="TextBox 10"/>
          <p:cNvSpPr txBox="1">
            <a:spLocks noChangeArrowheads="1"/>
          </p:cNvSpPr>
          <p:nvPr/>
        </p:nvSpPr>
        <p:spPr bwMode="auto">
          <a:xfrm>
            <a:off x="5795963" y="9080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39769" name="Object 3929" descr="Количество обращений по форме поступления"/>
          <p:cNvGraphicFramePr>
            <a:graphicFrameLocks/>
          </p:cNvGraphicFramePr>
          <p:nvPr/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05" name="Лист" r:id="rId5" imgW="6000750" imgH="3190875" progId="Excel.Sheet.8">
                  <p:embed/>
                </p:oleObj>
              </mc:Choice>
              <mc:Fallback>
                <p:oleObj name="Лист" r:id="rId5" imgW="6000750" imgH="3190875" progId="Excel.Sheet.8">
                  <p:embed/>
                  <p:pic>
                    <p:nvPicPr>
                      <p:cNvPr id="0" name="Picture 3929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773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39770" name="Object 3930"/>
          <p:cNvGraphicFramePr>
            <a:graphicFrameLocks/>
          </p:cNvGraphicFramePr>
          <p:nvPr/>
        </p:nvGraphicFramePr>
        <p:xfrm>
          <a:off x="4826000" y="1168400"/>
          <a:ext cx="3865563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06" name="Лист" r:id="rId7" imgW="3857625" imgH="2295525" progId="Excel.Sheet.8">
                  <p:embed/>
                </p:oleObj>
              </mc:Choice>
              <mc:Fallback>
                <p:oleObj name="Лист" r:id="rId7" imgW="3857625" imgH="2295525" progId="Excel.Sheet.8">
                  <p:embed/>
                  <p:pic>
                    <p:nvPicPr>
                      <p:cNvPr id="0" name="Picture 3930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1168400"/>
                        <a:ext cx="3865563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25438" y="101600"/>
            <a:ext cx="86471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543124"/>
              </p:ext>
            </p:extLst>
          </p:nvPr>
        </p:nvGraphicFramePr>
        <p:xfrm>
          <a:off x="255225" y="375084"/>
          <a:ext cx="8813644" cy="640810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4690"/>
                <a:gridCol w="5366066"/>
                <a:gridCol w="1467383"/>
                <a:gridCol w="1525505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275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март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апрель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Sylfaen" pitchFamily="18" charset="0"/>
                        </a:rPr>
                        <a:t>1</a:t>
                      </a:r>
                      <a:endParaRPr lang="ru-RU" sz="100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187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8251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120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34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93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5588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Sylfaen" panose="010A0502050306030303" pitchFamily="18" charset="0"/>
                        </a:rPr>
                        <a:t>43</a:t>
                      </a:r>
                      <a:endParaRPr lang="ru-RU" sz="1050" b="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-66675" y="120650"/>
            <a:ext cx="92281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апреле 2019 года</a:t>
            </a:r>
          </a:p>
          <a:p>
            <a:pPr algn="ctr"/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1013" name="Group 53"/>
          <p:cNvGraphicFramePr>
            <a:graphicFrameLocks noGrp="1"/>
          </p:cNvGraphicFramePr>
          <p:nvPr/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(131)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15,4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(272)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32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(220)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25,8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(190)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(129)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15,8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(284)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34,8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(214)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3,7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(158)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19,4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(99)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14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20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2042" name="Group 58"/>
          <p:cNvGraphicFramePr>
            <a:graphicFrameLocks noGrp="1"/>
          </p:cNvGraphicFramePr>
          <p:nvPr>
            <p:ph idx="1"/>
          </p:nvPr>
        </p:nvGraphicFramePr>
        <p:xfrm>
          <a:off x="395288" y="836613"/>
          <a:ext cx="8497887" cy="409956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0001.0001.0015.0042 Деятельность исполнительно-распорядительных органов местного самоуправления и его руководителей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Вейделевский,Красненский районы,  Старооскольский, Шебекинский г/о,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Прохоровский, Чернянский районы, Губкинский,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0001.0002.0027.0125 Результаты рассмотрения обращения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Грайворонский, Алексеевский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Красногвардейский районы, Алексеевский, Губкинский, Старооскольский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467868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Вейделевский, Красненский, Корочанский, Чернянский  районы; г.Белгород; Алексеевский,Грайворонский, Старооскольский, Шебекинский, Яковлевский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0002.0007.0074.0301 Звание «Ветеран труда», «Участник трудового фронта». Льготы и меры социальной поддержки ветеранов труда, участников трудового фронта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др)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Белгородский, Ивнянский, Краснояружский  районы, Валуйский, Новооскольский, Шебекинский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4093" name="Group 61"/>
          <p:cNvGraphicFramePr>
            <a:graphicFrameLocks noGrp="1"/>
          </p:cNvGraphicFramePr>
          <p:nvPr>
            <p:ph idx="1"/>
          </p:nvPr>
        </p:nvGraphicFramePr>
        <p:xfrm>
          <a:off x="468313" y="836613"/>
          <a:ext cx="8496300" cy="455834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Корочанский  районы,  Старооскольский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5163" name="Group 107"/>
          <p:cNvGraphicFramePr>
            <a:graphicFrameLocks noGrp="1"/>
          </p:cNvGraphicFramePr>
          <p:nvPr>
            <p:ph idx="1"/>
          </p:nvPr>
        </p:nvGraphicFramePr>
        <p:xfrm>
          <a:off x="468313" y="692150"/>
          <a:ext cx="8496300" cy="429768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0003.0009.0097.0700 Водоснабжение поселений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Красненский, Корочанский районы, Яковлевский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0003.0009.0096.0684 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Красногвардейский, Ракитянский районы, Грайворонский, Новооскольский,Старооскольский, Шебекинский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Красногвардейский районы, Старооскольский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0005.0005.0055.1122 Переселение из подвалов, бараков, коммуналок, общежитий, аварийных домов, ветхого жилья, санитарно-защитной зоны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Чернянский районы, Валуйский, Яковлевский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6149" name="Group 69"/>
          <p:cNvGraphicFramePr>
            <a:graphicFrameLocks noGrp="1"/>
          </p:cNvGraphicFramePr>
          <p:nvPr>
            <p:ph idx="4294967295"/>
          </p:nvPr>
        </p:nvGraphicFramePr>
        <p:xfrm>
          <a:off x="539750" y="908050"/>
          <a:ext cx="8496300" cy="4012883"/>
        </p:xfrm>
        <a:graphic>
          <a:graphicData uri="http://schemas.openxmlformats.org/drawingml/2006/table">
            <a:tbl>
              <a:tblPr/>
              <a:tblGrid>
                <a:gridCol w="358775"/>
                <a:gridCol w="3097213"/>
                <a:gridCol w="792162"/>
                <a:gridCol w="2376488"/>
                <a:gridCol w="935037"/>
                <a:gridCol w="936625"/>
              </a:tblGrid>
              <a:tr h="9191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Ивнянский, Красногвардейский, Прохоровский районы, г.Белгород; Валуйский, Старооскольский, Шебекинский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0005.0005.0056.1169 Предоставление коммунальных услуг ненадлежащего качества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0005.0005.0056.1160 Обращение с твердыми коммунальными отходами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Белгородский, Корочанский  районы, г.Белгород, Старооскольский,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12084</TotalTime>
  <Words>1398</Words>
  <Application>Microsoft Office PowerPoint</Application>
  <PresentationFormat>Экран (4:3)</PresentationFormat>
  <Paragraphs>383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2181</cp:revision>
  <cp:lastPrinted>2018-08-02T14:23:40Z</cp:lastPrinted>
  <dcterms:created xsi:type="dcterms:W3CDTF">2015-06-29T07:39:57Z</dcterms:created>
  <dcterms:modified xsi:type="dcterms:W3CDTF">2019-05-06T06:24:20Z</dcterms:modified>
</cp:coreProperties>
</file>