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10" r:id="rId9"/>
    <p:sldId id="301" r:id="rId10"/>
    <p:sldId id="302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38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"/>
                  <c:y val="-0.3677577284007151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666666666666666E-3"/>
                  <c:y val="-0.19670762216782439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416666666666666E-2"/>
                  <c:y val="-0.1368400849863126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00000000000003E-3"/>
                  <c:y val="-0.12828757967466817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из них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</c:v>
                </c:pt>
                <c:pt idx="1">
                  <c:v>27</c:v>
                </c:pt>
                <c:pt idx="2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9517696"/>
        <c:axId val="179536256"/>
        <c:axId val="0"/>
      </c:bar3DChart>
      <c:catAx>
        <c:axId val="1795176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79536256"/>
        <c:crosses val="autoZero"/>
        <c:auto val="1"/>
        <c:lblAlgn val="ctr"/>
        <c:lblOffset val="100"/>
        <c:noMultiLvlLbl val="0"/>
      </c:catAx>
      <c:valAx>
        <c:axId val="179536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9517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147900262467192"/>
          <c:y val="5.815804625760549E-2"/>
          <c:w val="0.21060433070866141"/>
          <c:h val="0.44906713716669638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755A53-706F-4D95-BDA3-58828D741AD6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45AB8A-9D36-4891-B40E-779C86E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AD07-6D0F-4396-9403-41BC037D1358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D04E-2B80-49C9-983F-6C6A26B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C02A9-3082-43F7-819D-3530A53E847D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9CF18-60D2-4D4B-A2F9-2850670E2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8897-1522-4278-9796-F529052C1D4D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A1A0-B8E9-412A-B12E-799F6221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E3C1-446C-4DE4-B33C-AAD349C57964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3225-F65D-47B9-B1FD-044C39BD7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490B5-B905-4E74-A494-3ED3329A1A2E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BABE-B5EB-4327-893C-5D3A011B2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79BC-54D6-40A9-B496-E91535990F60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5653-1F9A-430D-B71B-3E462F1D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B2ED-ECA1-4367-8077-F5F399AD6BCE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3606-E6D0-40D3-B25B-647833D8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14DF-9426-4BB7-BA9F-4687F3D39925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11B6-689E-45A4-A1BB-D50FC7F52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F757-AB4D-419D-846C-C6614CE83B52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56AB7-2547-4252-8795-D9D0967F5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4037-330D-4EE1-9B0A-B57CD3FF9C5D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50CF4-1E64-4C87-8C8A-AA4A7F982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815E-D7B9-400D-9583-8F6845F7C95A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9C09-8F81-4EC0-93E4-7201BDB18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AA32-142E-4C77-9110-679731C2B3BC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2E5B-7D2E-4E93-A7C5-269969EF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8ED-CF33-4608-AB47-A593CB5E05BC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ECFE-CDA8-4B88-96A9-F50C3E30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411-9879-4088-BFEE-0D0682DB9AE0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4A40-8C73-41FD-BAD3-32EDDCB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C609-F597-4A4F-A50F-505DA464E098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C0C1-70B9-4427-868F-A3C32AE02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AB987-6A56-4135-ACBF-3963FB329C83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85C9-DB93-41EE-BB03-6BC60BED7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D7C2-481A-4862-8731-3C39E8580944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D501-7661-427E-87C9-E41DA20B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1127-00BF-40A8-8B59-67C19DA93FB7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60C-1F8D-419F-A8C7-86783F98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4AE0-042B-4958-B575-642473A76F10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3C1A-29DF-4C44-8B32-E11E2B9D8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1707-B24A-446E-AAB2-5B356B8B68BD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FB4A-D471-4B73-B7B5-C6B3EEF2C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7E91-6DCA-48E8-AC53-C0318C942E50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9092-5C67-48AC-82E5-D12F3642F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6131-983C-40BD-8CCD-6F47C583DA1B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193C-3CC8-499E-B158-8664FA9A4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FE9BBD-C68D-4E89-B145-C52EAE2184B5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8DE1B-75BE-438C-8908-40354DC62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60064CA-EB40-4781-9390-46C048BB6B39}" type="datetimeFigureOut">
              <a:rPr lang="ru-RU"/>
              <a:pPr>
                <a:defRPr/>
              </a:pPr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795E0CC-4C3E-4761-87D4-125981B6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1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Microsoft_Excel_97-2003_Worksheet1.xls"/><Relationship Id="rId7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2.xls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-12817" y="157163"/>
            <a:ext cx="91839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августе </a:t>
            </a:r>
            <a:r>
              <a:rPr lang="ru-RU" sz="2000" b="1" dirty="0">
                <a:latin typeface="Sylfaen" pitchFamily="18" charset="0"/>
              </a:rPr>
              <a:t>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767609"/>
              </p:ext>
            </p:extLst>
          </p:nvPr>
        </p:nvGraphicFramePr>
        <p:xfrm>
          <a:off x="395288" y="1069975"/>
          <a:ext cx="8497887" cy="467995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Старооскольский, Шебекинский, Яковлевский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 районы, г.Белгород,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0005.0005.0056.1168 Содержание общего имущества (канализация, вентиляция, кровля, ограждающие конструкции, инженерное оборудование, места общего пользования, придомовая территория)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области, г.Белгород, Белгородский,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Вейделевский районы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Шебекинский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8" name="Rectangle 1"/>
          <p:cNvSpPr>
            <a:spLocks noChangeArrowheads="1"/>
          </p:cNvSpPr>
          <p:nvPr/>
        </p:nvSpPr>
        <p:spPr bwMode="auto">
          <a:xfrm>
            <a:off x="1711876" y="512862"/>
            <a:ext cx="57234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августе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436" name="Objec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745754"/>
              </p:ext>
            </p:extLst>
          </p:nvPr>
        </p:nvGraphicFramePr>
        <p:xfrm>
          <a:off x="395536" y="4077027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32" name="Лист" r:id="rId3" imgW="7076943" imgH="2486160" progId="Excel.Sheet.8">
                  <p:embed/>
                </p:oleObj>
              </mc:Choice>
              <mc:Fallback>
                <p:oleObj name="Лист" r:id="rId3" imgW="7076943" imgH="2486160" progId="Excel.Sheet.8">
                  <p:embed/>
                  <p:pic>
                    <p:nvPicPr>
                      <p:cNvPr id="0" name="Picture 54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77027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3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440" name="Text Box 411"/>
          <p:cNvSpPr txBox="1">
            <a:spLocks noChangeArrowheads="1"/>
          </p:cNvSpPr>
          <p:nvPr/>
        </p:nvSpPr>
        <p:spPr bwMode="auto">
          <a:xfrm>
            <a:off x="4573588" y="2138035"/>
            <a:ext cx="4390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Sylfaen" pitchFamily="18" charset="0"/>
              </a:rPr>
              <a:t>(Меры приняты по вопросам </a:t>
            </a:r>
            <a:r>
              <a:rPr lang="ru-RU" sz="1200" b="1" i="1" dirty="0" smtClean="0">
                <a:latin typeface="Sylfaen" pitchFamily="18" charset="0"/>
              </a:rPr>
              <a:t> организации обращения с твердыми коммунальными отходами; ликвидации несанкционированных свалок;  </a:t>
            </a:r>
            <a:r>
              <a:rPr lang="ru-RU" sz="1200" b="1" i="1" dirty="0">
                <a:latin typeface="Sylfaen" pitchFamily="18" charset="0"/>
              </a:rPr>
              <a:t>работы </a:t>
            </a:r>
            <a:r>
              <a:rPr lang="ru-RU" sz="1200" b="1" i="1" dirty="0" err="1" smtClean="0">
                <a:latin typeface="Sylfaen" pitchFamily="18" charset="0"/>
              </a:rPr>
              <a:t>ФАПов</a:t>
            </a:r>
            <a:r>
              <a:rPr lang="ru-RU" sz="1200" b="1" i="1" dirty="0" smtClean="0">
                <a:latin typeface="Sylfaen" pitchFamily="18" charset="0"/>
              </a:rPr>
              <a:t> в сельской местности, </a:t>
            </a:r>
            <a:r>
              <a:rPr lang="ru-RU" sz="1200" b="1" i="1" dirty="0">
                <a:latin typeface="Sylfaen" pitchFamily="18" charset="0"/>
              </a:rPr>
              <a:t>лекарственного обеспечения, </a:t>
            </a:r>
          </a:p>
          <a:p>
            <a:r>
              <a:rPr lang="ru-RU" sz="1200" b="1" i="1" dirty="0">
                <a:latin typeface="Sylfaen" pitchFamily="18" charset="0"/>
              </a:rPr>
              <a:t>социального </a:t>
            </a:r>
            <a:r>
              <a:rPr lang="ru-RU" sz="1200" b="1" i="1" dirty="0" smtClean="0">
                <a:latin typeface="Sylfaen" pitchFamily="18" charset="0"/>
              </a:rPr>
              <a:t>обеспечения и обслуживания инвалидов, в том числе оказания материальной помощи в связи с трудной жизненной  ситуацией; </a:t>
            </a:r>
            <a:r>
              <a:rPr lang="ru-RU" sz="1200" b="1" i="1" dirty="0" smtClean="0">
                <a:latin typeface="Sylfaen" pitchFamily="18" charset="0"/>
              </a:rPr>
              <a:t>организации </a:t>
            </a:r>
            <a:r>
              <a:rPr lang="ru-RU" sz="1200" b="1" i="1" dirty="0" smtClean="0">
                <a:latin typeface="Sylfaen" pitchFamily="18" charset="0"/>
              </a:rPr>
              <a:t>транспортного обслуживания  населения; комплексного </a:t>
            </a:r>
            <a:r>
              <a:rPr lang="ru-RU" sz="1200" b="1" i="1" dirty="0">
                <a:latin typeface="Sylfaen" pitchFamily="18" charset="0"/>
              </a:rPr>
              <a:t>благоустройства, </a:t>
            </a:r>
            <a:r>
              <a:rPr lang="ru-RU" sz="1200" b="1" i="1" dirty="0" smtClean="0">
                <a:latin typeface="Sylfaen" pitchFamily="18" charset="0"/>
              </a:rPr>
              <a:t>предоставления коммунальных услуг ненадлежащего качества)</a:t>
            </a:r>
            <a:endParaRPr lang="ru-RU" sz="1200" b="1" i="1" dirty="0">
              <a:latin typeface="Sylfae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107620689"/>
              </p:ext>
            </p:extLst>
          </p:nvPr>
        </p:nvGraphicFramePr>
        <p:xfrm>
          <a:off x="179512" y="813551"/>
          <a:ext cx="6096000" cy="29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августе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981" name="Object 414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48578853"/>
              </p:ext>
            </p:extLst>
          </p:nvPr>
        </p:nvGraphicFramePr>
        <p:xfrm>
          <a:off x="539750" y="693738"/>
          <a:ext cx="4319588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8" name="Лист" r:id="rId3" imgW="4762444" imgH="2695680" progId="Excel.Sheet.8">
                  <p:embed/>
                </p:oleObj>
              </mc:Choice>
              <mc:Fallback>
                <p:oleObj name="Лист" r:id="rId3" imgW="4762444" imgH="2695680" progId="Excel.Sheet.8">
                  <p:embed/>
                  <p:pic>
                    <p:nvPicPr>
                      <p:cNvPr id="0" name="Picture 414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3738"/>
                        <a:ext cx="4319588" cy="244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5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982" name="Object 4142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180073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9" name="Лист" r:id="rId5" imgW="6000733" imgH="3190860" progId="Excel.Sheet.8">
                  <p:embed/>
                </p:oleObj>
              </mc:Choice>
              <mc:Fallback>
                <p:oleObj name="Лист" r:id="rId5" imgW="6000733" imgH="3190860" progId="Excel.Sheet.8">
                  <p:embed/>
                  <p:pic>
                    <p:nvPicPr>
                      <p:cNvPr id="0" name="Picture 414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6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983" name="Object 4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881201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0" name="Лист" r:id="rId7" imgW="3857498" imgH="2295540" progId="Excel.Sheet.8">
                  <p:embed/>
                </p:oleObj>
              </mc:Choice>
              <mc:Fallback>
                <p:oleObj name="Лист" r:id="rId7" imgW="3857498" imgH="2295540" progId="Excel.Sheet.8">
                  <p:embed/>
                  <p:pic>
                    <p:nvPicPr>
                      <p:cNvPr id="0" name="Picture 4143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47474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июль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август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271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августе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259591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Август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(84)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10,6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(260)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33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(242)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30,6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3,1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(180)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22,7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791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(268)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27,2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(184)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(327)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41,5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787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628296"/>
              </p:ext>
            </p:extLst>
          </p:nvPr>
        </p:nvGraphicFramePr>
        <p:xfrm>
          <a:off x="395288" y="836613"/>
          <a:ext cx="8497887" cy="60350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Валуйский, Грайворонский,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Новооскольский, Шебекинский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Корочанский, 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Грайворонский, Губкинский,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Результаты рассмотрения обращения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Губкинский, Валуйский, Алексеевский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Новооскольский, Старооскольский, Яковлевский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 (обращения поступили в ходе акции)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гражданам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Вейделевский, Краснояружский, Ракитянский,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Ровеньский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районы; г.Белгород;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Старооскольский,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Шебекинский 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6513672"/>
              </p:ext>
            </p:extLst>
          </p:nvPr>
        </p:nvGraphicFramePr>
        <p:xfrm>
          <a:off x="395288" y="836613"/>
          <a:ext cx="8497887" cy="562356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Ракитянский район, Валуйский, Старооскольский, Шебекинский,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др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район, Губкинский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Старооскольский 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Просьба об оказании финансовой помощи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Ивнянский, Прохоровский, Ракитянский районы, Шебекинский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0002.0013.0139.0328.0031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Дошкольное образование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Нехватка мест в дошкольных образовательных организациях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37165465"/>
              </p:ext>
            </p:extLst>
          </p:nvPr>
        </p:nvGraphicFramePr>
        <p:xfrm>
          <a:off x="395288" y="836613"/>
          <a:ext cx="8497887" cy="44348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0002.0014.0143.0420</a:t>
                      </a:r>
                      <a:r>
                        <a:rPr lang="ru-RU" sz="1100" baseline="0" dirty="0" smtClean="0">
                          <a:latin typeface="Sylfaen" panose="010A0502050306030303" pitchFamily="18" charset="0"/>
                        </a:rPr>
                        <a:t> Лекарственное обеспечение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Sylfaen" panose="010A0502050306030303" pitchFamily="18" charset="0"/>
                        </a:rPr>
                        <a:t>Департамент здравоохранения и социальной защиты населения области</a:t>
                      </a:r>
                      <a:endParaRPr lang="ru-RU" sz="1100" dirty="0"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Sylfaen" panose="010A0502050306030303" pitchFamily="18" charset="0"/>
                        </a:rPr>
                        <a:t>11</a:t>
                      </a:r>
                      <a:endParaRPr lang="ru-RU" sz="1100" dirty="0">
                        <a:solidFill>
                          <a:schemeClr val="bg1"/>
                        </a:solidFill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Sylfaen" panose="010A0502050306030303" pitchFamily="18" charset="0"/>
                        </a:rPr>
                        <a:t>3</a:t>
                      </a:r>
                      <a:endParaRPr lang="ru-RU" sz="1100" dirty="0">
                        <a:solidFill>
                          <a:schemeClr val="bg1"/>
                        </a:solidFill>
                        <a:latin typeface="Sylfaen" panose="010A050205030603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Шебекинский, Яковлевский 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0003.0009.0097.0700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Водоснабжение поселений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ЖКХ области; департамент строительства области; Белгородский, Корочанский, Ивнянский, Борисовский районы; Новооскольский,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26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700616"/>
              </p:ext>
            </p:extLst>
          </p:nvPr>
        </p:nvGraphicFramePr>
        <p:xfrm>
          <a:off x="468313" y="836613"/>
          <a:ext cx="8496300" cy="510698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Строительство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Прохоровский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районы,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Алексеевский, Старооскольский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Яковлевский 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0003.0009.0097.0698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Организация условий и мест для детского отдыха и досуга (детских и спортивных площадок)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г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. 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 районы,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Губкинский,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строительства и транспорта области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0003.0009.0099.0743 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Борьба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 аварийностью. Безопасность дорожного движения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563071"/>
              </p:ext>
            </p:extLst>
          </p:nvPr>
        </p:nvGraphicFramePr>
        <p:xfrm>
          <a:off x="468313" y="692150"/>
          <a:ext cx="8496300" cy="477012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Краснояружский, Прохоровский районы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г.Белгород;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 г/о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0005.0005.0056.1154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Перебои в водоснабжении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Яковлевский, Шебекинский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 район,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Грайворонский, Старооскольский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13375</TotalTime>
  <Words>1588</Words>
  <Application>Microsoft Office PowerPoint</Application>
  <PresentationFormat>Экран (4:3)</PresentationFormat>
  <Paragraphs>432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Microsoft Excel 97-2003 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Король Татьяна Петровна</cp:lastModifiedBy>
  <cp:revision>2687</cp:revision>
  <cp:lastPrinted>2018-08-02T14:23:40Z</cp:lastPrinted>
  <dcterms:created xsi:type="dcterms:W3CDTF">2015-06-29T07:39:57Z</dcterms:created>
  <dcterms:modified xsi:type="dcterms:W3CDTF">2019-09-03T08:42:56Z</dcterms:modified>
</cp:coreProperties>
</file>