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56" r:id="rId3"/>
    <p:sldId id="279" r:id="rId4"/>
    <p:sldId id="302" r:id="rId5"/>
    <p:sldId id="261" r:id="rId6"/>
    <p:sldId id="290" r:id="rId7"/>
    <p:sldId id="306" r:id="rId8"/>
    <p:sldId id="273" r:id="rId9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CC"/>
    <a:srgbClr val="8A3BC5"/>
    <a:srgbClr val="00CC00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56" autoAdjust="0"/>
    <p:restoredTop sz="98514" autoAdjust="0"/>
  </p:normalViewPr>
  <p:slideViewPr>
    <p:cSldViewPr>
      <p:cViewPr varScale="1">
        <p:scale>
          <a:sx n="108" d="100"/>
          <a:sy n="108" d="100"/>
        </p:scale>
        <p:origin x="174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 (январь)</c:v>
                </c:pt>
              </c:strCache>
            </c:strRef>
          </c:tx>
          <c:spPr>
            <a:solidFill>
              <a:srgbClr val="8A3BC5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1"/>
              <c:layout>
                <c:manualLayout>
                  <c:x val="0"/>
                  <c:y val="1.1204543574756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544F-4854-88DE-3BBAF8ECBE94}"/>
                </c:ext>
              </c:extLst>
            </c:dLbl>
            <c:dLbl>
              <c:idx val="2"/>
              <c:layout>
                <c:manualLayout>
                  <c:x val="0"/>
                  <c:y val="1.40056794684458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544F-4854-88DE-3BBAF8ECBE94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861</c:v>
                </c:pt>
                <c:pt idx="1">
                  <c:v>154</c:v>
                </c:pt>
                <c:pt idx="2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F7-4B30-8B15-65AF20E3A6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 (январь)</c:v>
                </c:pt>
              </c:strCache>
            </c:strRef>
          </c:tx>
          <c:spPr>
            <a:solidFill>
              <a:srgbClr val="00CC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1065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0F7-4B30-8B15-65AF20E3A61E}"/>
                </c:ext>
              </c:extLst>
            </c:dLbl>
            <c:dLbl>
              <c:idx val="1"/>
              <c:layout>
                <c:manualLayout>
                  <c:x val="-1.6954318258186054E-3"/>
                  <c:y val="1.400567946844586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179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FA0-4AA9-AEAF-FAEF54DFF008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183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FA0-4AA9-AEAF-FAEF54DFF008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1065</c:v>
                </c:pt>
                <c:pt idx="1">
                  <c:v>179</c:v>
                </c:pt>
                <c:pt idx="2">
                  <c:v>183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F7-4B30-8B15-65AF20E3A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458048"/>
        <c:axId val="119480320"/>
      </c:barChart>
      <c:catAx>
        <c:axId val="119458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2" b="1"/>
            </a:pPr>
            <a:endParaRPr lang="ru-RU"/>
          </a:p>
        </c:txPr>
        <c:crossAx val="119480320"/>
        <c:crosses val="autoZero"/>
        <c:auto val="1"/>
        <c:lblAlgn val="ctr"/>
        <c:lblOffset val="100"/>
        <c:noMultiLvlLbl val="0"/>
      </c:catAx>
      <c:valAx>
        <c:axId val="119480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458048"/>
        <c:crosses val="autoZero"/>
        <c:crossBetween val="between"/>
      </c:valAx>
      <c:spPr>
        <a:noFill/>
        <a:ln w="25435">
          <a:noFill/>
        </a:ln>
      </c:spPr>
    </c:plotArea>
    <c:legend>
      <c:legendPos val="r"/>
      <c:layout>
        <c:manualLayout>
          <c:xMode val="edge"/>
          <c:yMode val="edge"/>
          <c:x val="0.84371029224904703"/>
          <c:y val="0.27176220806794055"/>
          <c:w val="0.14358322744599747"/>
          <c:h val="0.30573248407643311"/>
        </c:manualLayout>
      </c:layout>
      <c:overlay val="0"/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02801276048693"/>
          <c:y val="8.7516465290134002E-2"/>
          <c:w val="0.54800432227107065"/>
          <c:h val="0.674817847340036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CC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8A3BC5"/>
              </a:solidFill>
            </c:spPr>
            <c:extLst>
              <c:ext xmlns:c16="http://schemas.microsoft.com/office/drawing/2014/chart" uri="{C3380CC4-5D6E-409C-BE32-E72D297353CC}">
                <c16:uniqueId val="{00000000-B2E0-4C16-AF0F-377A4A237254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B2E0-4C16-AF0F-377A4A237254}"/>
              </c:ext>
            </c:extLst>
          </c:dPt>
          <c:dLbls>
            <c:dLbl>
              <c:idx val="0"/>
              <c:layout>
                <c:manualLayout>
                  <c:x val="2.0156490548669172E-2"/>
                  <c:y val="-3.2844374560350859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1287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4052109833424714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2E0-4C16-AF0F-377A4A237254}"/>
                </c:ext>
              </c:extLst>
            </c:dLbl>
            <c:dLbl>
              <c:idx val="1"/>
              <c:layout>
                <c:manualLayout>
                  <c:x val="6.4054454271874565E-3"/>
                  <c:y val="-2.7680097168704974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101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2E0-4C16-AF0F-377A4A237254}"/>
                </c:ext>
              </c:extLst>
            </c:dLbl>
            <c:dLbl>
              <c:idx val="2"/>
              <c:layout>
                <c:manualLayout>
                  <c:x val="9.53468464811883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89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270301444965332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2E0-4C16-AF0F-377A4A2372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Разъяснено</c:v>
                </c:pt>
                <c:pt idx="1">
                  <c:v>Поддержано</c:v>
                </c:pt>
                <c:pt idx="2">
                  <c:v>в т.ч. меры приняты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1287</c:v>
                </c:pt>
                <c:pt idx="1">
                  <c:v>101</c:v>
                </c:pt>
                <c:pt idx="2">
                  <c:v>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E0-4C16-AF0F-377A4A237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89339167"/>
        <c:axId val="1"/>
        <c:axId val="0"/>
      </c:bar3DChart>
      <c:catAx>
        <c:axId val="98933916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1" b="1"/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9339167"/>
        <c:crosses val="autoZero"/>
        <c:crossBetween val="between"/>
      </c:valAx>
      <c:spPr>
        <a:noFill/>
        <a:ln w="25431">
          <a:noFill/>
        </a:ln>
      </c:spPr>
    </c:plotArea>
    <c:legend>
      <c:legendPos val="r"/>
      <c:layout>
        <c:manualLayout>
          <c:xMode val="edge"/>
          <c:yMode val="edge"/>
          <c:x val="0.71564643054850174"/>
          <c:y val="7.7045149941363716E-2"/>
          <c:w val="0.24253462696711048"/>
          <c:h val="0.6774531765604046"/>
        </c:manualLayout>
      </c:layout>
      <c:overlay val="0"/>
      <c:spPr>
        <a:solidFill>
          <a:schemeClr val="bg1">
            <a:lumMod val="95000"/>
          </a:schemeClr>
        </a:solidFill>
      </c:spPr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DAA057-93C4-40C9-94B4-C9F1562E8AB7}" type="datetimeFigureOut">
              <a:rPr lang="ru-RU"/>
              <a:pPr>
                <a:defRPr/>
              </a:pPr>
              <a:t>03.02.2023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122"/>
            <a:ext cx="5438775" cy="44680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9391998-E6F7-4081-AFB4-AE30E14E07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1145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8719D-4C78-48FC-9942-F80DEC848150}" type="datetimeFigureOut">
              <a:rPr lang="ru-RU"/>
              <a:pPr>
                <a:defRPr/>
              </a:pPr>
              <a:t>03.02.2023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FFF70-38DB-4396-8A98-69E40EFA5D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CBC2E-3237-45DD-A265-89155F3FBF13}" type="datetimeFigureOut">
              <a:rPr lang="ru-RU"/>
              <a:pPr>
                <a:defRPr/>
              </a:pPr>
              <a:t>03.02.2023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7B57E-5F5A-40E1-BC57-BB1648DAEA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3B701-0952-40F8-ADA2-7A8A411657DD}" type="datetimeFigureOut">
              <a:rPr lang="ru-RU"/>
              <a:pPr>
                <a:defRPr/>
              </a:pPr>
              <a:t>03.02.2023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0DE5A-7E7B-450C-AF52-134CF0E2D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AD6B9-304C-400B-AC58-B3C420AF3F97}" type="datetimeFigureOut">
              <a:rPr lang="ru-RU"/>
              <a:pPr>
                <a:defRPr/>
              </a:pPr>
              <a:t>03.02.2023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A4644-F871-4628-9C4C-D8247D224E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C6A79-FF3B-4857-9EC5-D0795F53FE7C}" type="datetimeFigureOut">
              <a:rPr lang="ru-RU"/>
              <a:pPr>
                <a:defRPr/>
              </a:pPr>
              <a:t>03.02.2023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DAFDC-9AC6-44AF-BEEF-D95EA30102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5782B-9735-4C34-AE3E-94ACE06E9D1A}" type="datetimeFigureOut">
              <a:rPr lang="ru-RU"/>
              <a:pPr>
                <a:defRPr/>
              </a:pPr>
              <a:t>03.02.2023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ACC10-B7EE-4979-BBEB-F102E8AD87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AEE5C-FA15-4EC9-B6C0-50613EC690AB}" type="datetimeFigureOut">
              <a:rPr lang="ru-RU"/>
              <a:pPr>
                <a:defRPr/>
              </a:pPr>
              <a:t>03.02.2023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0CDAD-6B7C-44DA-99EA-65F5C1B636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5BF93-2E0C-4B49-B04F-B7B54908C70A}" type="datetimeFigureOut">
              <a:rPr lang="ru-RU"/>
              <a:pPr>
                <a:defRPr/>
              </a:pPr>
              <a:t>03.02.2023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51BA6-FE9A-4A4F-AE72-829CB5F3EA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719CB-504E-4857-89DA-B01B35A3D146}" type="datetimeFigureOut">
              <a:rPr lang="ru-RU"/>
              <a:pPr>
                <a:defRPr/>
              </a:pPr>
              <a:t>03.02.2023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E031C-9B34-4F2F-A109-59310ED44C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09EF3-DC76-4CDE-9CC1-CBC5DFCD55BE}" type="datetimeFigureOut">
              <a:rPr lang="ru-RU"/>
              <a:pPr>
                <a:defRPr/>
              </a:pPr>
              <a:t>03.02.2023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6DCFD-BFDA-48C7-AE08-9580826FB2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6C4BD-5434-49B9-AF99-8243D2EA5B53}" type="datetimeFigureOut">
              <a:rPr lang="ru-RU"/>
              <a:pPr>
                <a:defRPr/>
              </a:pPr>
              <a:t>03.02.2023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582F0-0FAD-4FC9-8413-EC8FF2A2C0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91653-BA2F-4BBE-BEA4-9E2D76973E89}" type="datetimeFigureOut">
              <a:rPr lang="ru-RU"/>
              <a:pPr>
                <a:defRPr/>
              </a:pPr>
              <a:t>03.02.2023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F5803-E56C-4C6A-B03A-1FB9BB73B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206E8-4ECC-47E9-A205-7009ACD26614}" type="datetimeFigureOut">
              <a:rPr lang="ru-RU"/>
              <a:pPr>
                <a:defRPr/>
              </a:pPr>
              <a:t>03.02.2023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0AB0B-E589-4B0E-AB78-51C68C68AC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33149-F83D-4641-AED2-1D70F58033F5}" type="datetimeFigureOut">
              <a:rPr lang="ru-RU"/>
              <a:pPr>
                <a:defRPr/>
              </a:pPr>
              <a:t>03.02.2023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2B8C5-5630-4808-9ED9-53B963A4D7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F6E84-AB26-49D7-A3C2-64A524B98C37}" type="datetimeFigureOut">
              <a:rPr lang="ru-RU"/>
              <a:pPr>
                <a:defRPr/>
              </a:pPr>
              <a:t>03.02.2023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7C2E4-27D7-44A4-90E7-7B16503C78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CD8B7-39B8-4BE5-B2FA-8D99BFABA5B8}" type="datetimeFigureOut">
              <a:rPr lang="ru-RU"/>
              <a:pPr>
                <a:defRPr/>
              </a:pPr>
              <a:t>03.02.2023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8922E-CAD9-4814-B416-39AB4BD1A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47ECF-39E7-47E7-9D47-FA207BABA2E5}" type="datetimeFigureOut">
              <a:rPr lang="ru-RU"/>
              <a:pPr>
                <a:defRPr/>
              </a:pPr>
              <a:t>03.02.2023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840CE-66C8-455A-B72D-BEF701E518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E5CC9-C67E-4976-9A36-A920A87FAF6B}" type="datetimeFigureOut">
              <a:rPr lang="ru-RU"/>
              <a:pPr>
                <a:defRPr/>
              </a:pPr>
              <a:t>03.02.2023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9779D-8465-4F97-8412-3CE3FBDD3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1407B-8E2E-40FD-863B-4E505323BA76}" type="datetimeFigureOut">
              <a:rPr lang="ru-RU"/>
              <a:pPr>
                <a:defRPr/>
              </a:pPr>
              <a:t>03.02.2023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01650-EF88-411D-B7A6-204D033E4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C0499-950D-402C-B310-2644BF997115}" type="datetimeFigureOut">
              <a:rPr lang="ru-RU"/>
              <a:pPr>
                <a:defRPr/>
              </a:pPr>
              <a:t>03.02.2023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1AD4D-B5F2-4601-B0F7-5E1103C08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5A592-C913-4732-81B0-B45AF1C2FFE4}" type="datetimeFigureOut">
              <a:rPr lang="ru-RU"/>
              <a:pPr>
                <a:defRPr/>
              </a:pPr>
              <a:t>03.02.2023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5F04D-1A74-4296-8CE9-4ECC56993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85AD5-5D58-40AA-8DA7-1150589BB73C}" type="datetimeFigureOut">
              <a:rPr lang="ru-RU"/>
              <a:pPr>
                <a:defRPr/>
              </a:pPr>
              <a:t>03.02.2023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6ECB3-4D1D-484F-AFB0-6EC7183FA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45BFF4-9185-4B8D-BD3A-0B08E2DCE5FF}" type="datetimeFigureOut">
              <a:rPr lang="ru-RU"/>
              <a:pPr>
                <a:defRPr/>
              </a:pPr>
              <a:t>03.02.2023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7985E8-E286-4571-A226-74F9D3CB5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15281C7E-7B5F-4CE8-A30D-607A0470A155}" type="datetimeFigureOut">
              <a:rPr lang="ru-RU"/>
              <a:pPr>
                <a:defRPr/>
              </a:pPr>
              <a:t>03.02.2023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620DD2B-CB63-4A98-B836-19912CE068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1075595" y="157163"/>
            <a:ext cx="70134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январе 2023 года </a:t>
            </a:r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адрес Губернатора </a:t>
            </a:r>
            <a:endParaRPr lang="ru-RU" sz="2000" b="1" dirty="0">
              <a:latin typeface="Sylfaen" pitchFamily="18" charset="0"/>
            </a:endParaRPr>
          </a:p>
          <a:p>
            <a:pPr algn="ctr"/>
            <a:r>
              <a:rPr lang="ru-RU" sz="2000" b="1" dirty="0">
                <a:latin typeface="Sylfaen" pitchFamily="18" charset="0"/>
              </a:rPr>
              <a:t>и в адрес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9" name="Rectangle 1"/>
          <p:cNvSpPr>
            <a:spLocks noChangeArrowheads="1"/>
          </p:cNvSpPr>
          <p:nvPr/>
        </p:nvSpPr>
        <p:spPr bwMode="auto">
          <a:xfrm>
            <a:off x="801971" y="5906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январе 2023 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8390" name="TextBox 10"/>
          <p:cNvSpPr txBox="1">
            <a:spLocks noChangeArrowheads="1"/>
          </p:cNvSpPr>
          <p:nvPr/>
        </p:nvSpPr>
        <p:spPr bwMode="auto">
          <a:xfrm>
            <a:off x="5776913" y="692150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latin typeface="Sylfaen" pitchFamily="18" charset="0"/>
              </a:rPr>
              <a:t>Типы писем</a:t>
            </a:r>
          </a:p>
        </p:txBody>
      </p:sp>
      <p:sp>
        <p:nvSpPr>
          <p:cNvPr id="58391" name="TextBox 2"/>
          <p:cNvSpPr txBox="1">
            <a:spLocks noChangeArrowheads="1"/>
          </p:cNvSpPr>
          <p:nvPr/>
        </p:nvSpPr>
        <p:spPr bwMode="auto">
          <a:xfrm>
            <a:off x="1403350" y="3244850"/>
            <a:ext cx="45354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>
                <a:latin typeface="Sylfaen" pitchFamily="18" charset="0"/>
              </a:rPr>
              <a:t>Распределение по форме обращения</a:t>
            </a:r>
          </a:p>
        </p:txBody>
      </p:sp>
      <p:graphicFrame>
        <p:nvGraphicFramePr>
          <p:cNvPr id="58388" name="Object 1640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8245910"/>
              </p:ext>
            </p:extLst>
          </p:nvPr>
        </p:nvGraphicFramePr>
        <p:xfrm>
          <a:off x="4932363" y="792163"/>
          <a:ext cx="3846512" cy="1133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874" name="Лист" r:id="rId3" imgW="3838745" imgH="1133308" progId="Excel.Sheet.8">
                  <p:embed/>
                </p:oleObj>
              </mc:Choice>
              <mc:Fallback>
                <p:oleObj name="Лист" r:id="rId3" imgW="3838745" imgH="1133308" progId="Excel.Sheet.8">
                  <p:embed/>
                  <p:pic>
                    <p:nvPicPr>
                      <p:cNvPr id="0" name="Picture 16404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792163"/>
                        <a:ext cx="3846512" cy="1133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92" name="TextBox 1"/>
          <p:cNvSpPr txBox="1">
            <a:spLocks noChangeArrowheads="1"/>
          </p:cNvSpPr>
          <p:nvPr/>
        </p:nvSpPr>
        <p:spPr bwMode="auto">
          <a:xfrm>
            <a:off x="6581775" y="3500438"/>
            <a:ext cx="2215827" cy="2376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/>
              <a:t>На личном </a:t>
            </a:r>
            <a:r>
              <a:rPr lang="ru-RU" sz="1200" b="1" dirty="0" smtClean="0"/>
              <a:t>приеме Губернатора области                    и заместителей Губернатора </a:t>
            </a:r>
            <a:r>
              <a:rPr lang="ru-RU" sz="1200" b="1" dirty="0"/>
              <a:t>поступило </a:t>
            </a:r>
            <a:r>
              <a:rPr lang="ru-RU" sz="1200" b="1" dirty="0" smtClean="0"/>
              <a:t>86 обращений;</a:t>
            </a:r>
            <a:endParaRPr lang="ru-RU" sz="1200" b="1" dirty="0"/>
          </a:p>
          <a:p>
            <a:pPr>
              <a:lnSpc>
                <a:spcPct val="150000"/>
              </a:lnSpc>
            </a:pPr>
            <a:r>
              <a:rPr lang="ru-RU" sz="1200" b="1" dirty="0" smtClean="0"/>
              <a:t>Также поступило                           от заявителей                                 по телефону (МФЦ) – 1197.</a:t>
            </a:r>
            <a:endParaRPr lang="ru-RU" sz="1200" b="1" dirty="0"/>
          </a:p>
        </p:txBody>
      </p:sp>
      <p:graphicFrame>
        <p:nvGraphicFramePr>
          <p:cNvPr id="9" name="Object 16403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5391114"/>
              </p:ext>
            </p:extLst>
          </p:nvPr>
        </p:nvGraphicFramePr>
        <p:xfrm>
          <a:off x="611560" y="3662363"/>
          <a:ext cx="5778128" cy="26469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875" name="Лист" r:id="rId5" imgW="6029488" imgH="2924149" progId="Excel.Sheet.8">
                  <p:embed/>
                </p:oleObj>
              </mc:Choice>
              <mc:Fallback>
                <p:oleObj name="Лист" r:id="rId5" imgW="6029488" imgH="2924149" progId="Excel.Sheet.8">
                  <p:embed/>
                  <p:pic>
                    <p:nvPicPr>
                      <p:cNvPr id="58387" name="Object 16403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3662363"/>
                        <a:ext cx="5778128" cy="2646957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6402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091113844"/>
              </p:ext>
            </p:extLst>
          </p:nvPr>
        </p:nvGraphicFramePr>
        <p:xfrm>
          <a:off x="971550" y="1222375"/>
          <a:ext cx="3960813" cy="1477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876" name="Лист" r:id="rId7" imgW="5362514" imgH="2000404" progId="Excel.Sheet.8">
                  <p:embed/>
                </p:oleObj>
              </mc:Choice>
              <mc:Fallback>
                <p:oleObj name="Лист" r:id="rId7" imgW="5362514" imgH="2000404" progId="Excel.Sheet.8">
                  <p:embed/>
                  <p:pic>
                    <p:nvPicPr>
                      <p:cNvPr id="10" name="Object 16402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1222375"/>
                        <a:ext cx="3960813" cy="147796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801971" y="5906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январе 2023 года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, в разрезе источников поступления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4571227"/>
              </p:ext>
            </p:extLst>
          </p:nvPr>
        </p:nvGraphicFramePr>
        <p:xfrm>
          <a:off x="1401763" y="695325"/>
          <a:ext cx="7490717" cy="4533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200" b="1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2694213"/>
              </p:ext>
            </p:extLst>
          </p:nvPr>
        </p:nvGraphicFramePr>
        <p:xfrm>
          <a:off x="179513" y="260647"/>
          <a:ext cx="8496944" cy="6578033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38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732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46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06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9078"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/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Наименование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 муниципального района (городского округа)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Количество обращений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71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Декабрь 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Январь 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1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/>
                    </a:p>
                  </a:txBody>
                  <a:tcPr>
                    <a:lnB w="12700" cmpd="sng">
                      <a:noFill/>
                    </a:lnB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70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Городской округ «Город Белгород»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mpd="sng">
                      <a:noFill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Алексеевский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mpd="sng">
                      <a:noFill/>
                    </a:lnT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Белгородский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Борисовский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Валуйский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Вейделевский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Волоконовский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Грайворонский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Губкинский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Ивнянский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Корочанский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Красненский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Красногвардейский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Краснояружский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Новооскольский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Прохоровский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Ракитянский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Ровеньский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Старооскольский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городской округ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Чернянский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Шебекинский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Яковлевский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60813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Другие субъекты Российской Федерации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-66675" y="116622"/>
            <a:ext cx="9228138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Распределение количества вопросов по тематическим разделам, содержавшихся в обращениях, поступивших в адрес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январе 2023 </a:t>
            </a:r>
            <a:r>
              <a:rPr lang="ru-RU" sz="1400" b="1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sz="1400" b="1" dirty="0">
              <a:solidFill>
                <a:srgbClr val="0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1494" name="Group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6389178"/>
              </p:ext>
            </p:extLst>
          </p:nvPr>
        </p:nvGraphicFramePr>
        <p:xfrm>
          <a:off x="468313" y="765175"/>
          <a:ext cx="8302625" cy="5297171"/>
        </p:xfrm>
        <a:graphic>
          <a:graphicData uri="http://schemas.openxmlformats.org/drawingml/2006/table">
            <a:tbl>
              <a:tblPr/>
              <a:tblGrid>
                <a:gridCol w="1169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4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99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99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60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66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Условные обозначения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(количество вопросов) 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доля тематического раздела в общем количестве вопросов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Всего вопросов, содержащихся в обращениях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Тематический 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1.Государство, общество, 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2. Социальная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6A6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3. Экономика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4.Оборона, безопасность, законность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85B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5. Жилищно-коммунальная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8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Январь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2022 года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(72)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6 %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(581)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48,3 %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(264)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22 %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0,7 %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(277)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23 %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1203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Декабрь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2022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(544)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30,5%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(486)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27,2 %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(505)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28,3%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(238)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13,3%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0,7%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1785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Январь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2023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34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73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24,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64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37,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39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15,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0,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1518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504825"/>
          </a:xfrm>
        </p:spPr>
        <p:txBody>
          <a:bodyPr anchor="t"/>
          <a:lstStyle/>
          <a:p>
            <a:r>
              <a:rPr lang="ru-RU" sz="1400" b="1" dirty="0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</a:t>
            </a:r>
          </a:p>
        </p:txBody>
      </p:sp>
      <p:graphicFrame>
        <p:nvGraphicFramePr>
          <p:cNvPr id="62714" name="Group 2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405771"/>
              </p:ext>
            </p:extLst>
          </p:nvPr>
        </p:nvGraphicFramePr>
        <p:xfrm>
          <a:off x="484086" y="431594"/>
          <a:ext cx="8213828" cy="6420833"/>
        </p:xfrm>
        <a:graphic>
          <a:graphicData uri="http://schemas.openxmlformats.org/drawingml/2006/table">
            <a:tbl>
              <a:tblPr/>
              <a:tblGrid>
                <a:gridCol w="3486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100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6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87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441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№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Наименование вопроса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Кол-во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в %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39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Благоустройство территорий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39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Социальное обеспечение населения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28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граждан жильем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39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Вопросы, связанные с проведением СВО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39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Мобилизация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39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управляющих компаний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339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Выплаты военнослужащим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339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медицинских учреждений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10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Транспортное обслуживание населения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339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Оказание материальной помощи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098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89" name="Rectangle 1"/>
          <p:cNvSpPr>
            <a:spLocks noChangeArrowheads="1"/>
          </p:cNvSpPr>
          <p:nvPr/>
        </p:nvSpPr>
        <p:spPr bwMode="auto">
          <a:xfrm>
            <a:off x="1741147" y="512862"/>
            <a:ext cx="567443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Результаты рассмотрения </a:t>
            </a:r>
            <a:r>
              <a:rPr lang="ru-RU" sz="1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письменных обращений в январе 2023 года</a:t>
            </a:r>
            <a:endParaRPr lang="ru-RU" sz="1400" b="1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57688" name="Object 648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6822226"/>
              </p:ext>
            </p:extLst>
          </p:nvPr>
        </p:nvGraphicFramePr>
        <p:xfrm>
          <a:off x="204788" y="3644900"/>
          <a:ext cx="8932862" cy="2508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205" name="Лист" r:id="rId3" imgW="9191542" imgH="2505024" progId="Excel.Sheet.8">
                  <p:embed/>
                </p:oleObj>
              </mc:Choice>
              <mc:Fallback>
                <p:oleObj name="Лист" r:id="rId3" imgW="9191542" imgH="2505024" progId="Excel.Sheet.8">
                  <p:embed/>
                  <p:pic>
                    <p:nvPicPr>
                      <p:cNvPr id="0" name="Picture 6488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788" y="3644900"/>
                        <a:ext cx="8932862" cy="25082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690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8043261"/>
              </p:ext>
            </p:extLst>
          </p:nvPr>
        </p:nvGraphicFramePr>
        <p:xfrm>
          <a:off x="205344" y="903288"/>
          <a:ext cx="6824662" cy="238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21043</TotalTime>
  <Words>533</Words>
  <Application>Microsoft Office PowerPoint</Application>
  <PresentationFormat>Экран (4:3)</PresentationFormat>
  <Paragraphs>265</Paragraphs>
  <Slides>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Calibri</vt:lpstr>
      <vt:lpstr>Sylfaen</vt:lpstr>
      <vt:lpstr>Times New Roman</vt:lpstr>
      <vt:lpstr>Verdana</vt:lpstr>
      <vt:lpstr>Тема Office</vt:lpstr>
      <vt:lpstr>1_Тема Office</vt:lpstr>
      <vt:lpstr>Лист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 , представляющих для заявителей наибольший интерес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nesvitailo_ia</cp:lastModifiedBy>
  <cp:revision>4386</cp:revision>
  <cp:lastPrinted>2022-08-02T14:22:27Z</cp:lastPrinted>
  <dcterms:created xsi:type="dcterms:W3CDTF">2015-06-29T07:39:57Z</dcterms:created>
  <dcterms:modified xsi:type="dcterms:W3CDTF">2023-02-03T07:41:42Z</dcterms:modified>
</cp:coreProperties>
</file>