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8" autoAdjust="0"/>
    <p:restoredTop sz="98514" autoAdjust="0"/>
  </p:normalViewPr>
  <p:slideViewPr>
    <p:cSldViewPr>
      <p:cViewPr varScale="1">
        <p:scale>
          <a:sx n="108" d="100"/>
          <a:sy n="108" d="100"/>
        </p:scale>
        <p:origin x="15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(октябрь)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1"/>
              <c:layout>
                <c:manualLayout>
                  <c:x val="0"/>
                  <c:y val="1.120454357475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0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1763</c:v>
                </c:pt>
                <c:pt idx="1">
                  <c:v>380</c:v>
                </c:pt>
                <c:pt idx="2">
                  <c:v>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(октябрь)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122E-3"/>
                  <c:y val="1.1204543574756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193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-1.6954318258186674E-3"/>
                  <c:y val="2.521022304320245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1048</c:v>
                </c:pt>
                <c:pt idx="1">
                  <c:v>193</c:v>
                </c:pt>
                <c:pt idx="2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1240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150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1240</c:v>
                </c:pt>
                <c:pt idx="1">
                  <c:v>150</c:v>
                </c:pt>
                <c:pt idx="2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75595" y="157163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октябре 2023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октябре 2023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350" y="3244850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81775" y="3500438"/>
            <a:ext cx="221582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На личном </a:t>
            </a:r>
            <a:r>
              <a:rPr lang="ru-RU" sz="1200" b="1" dirty="0" smtClean="0"/>
              <a:t>приеме Губернатора области                    и заместителей Губернатора </a:t>
            </a:r>
            <a:r>
              <a:rPr lang="ru-RU" sz="1200" b="1" dirty="0"/>
              <a:t>поступило </a:t>
            </a:r>
            <a:r>
              <a:rPr lang="ru-RU" sz="1200" b="1" dirty="0" smtClean="0"/>
              <a:t>189 обращений;</a:t>
            </a:r>
            <a:endParaRPr lang="ru-RU" sz="1200" b="1" dirty="0"/>
          </a:p>
          <a:p>
            <a:pPr>
              <a:lnSpc>
                <a:spcPct val="150000"/>
              </a:lnSpc>
            </a:pPr>
            <a:r>
              <a:rPr lang="ru-RU" sz="1200" b="1" dirty="0" smtClean="0"/>
              <a:t>Также поступило                           от заявителей                                 по телефону (МФЦ) – 1729.</a:t>
            </a:r>
            <a:endParaRPr lang="ru-RU" sz="1200" b="1" dirty="0"/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2005847"/>
              </p:ext>
            </p:extLst>
          </p:nvPr>
        </p:nvGraphicFramePr>
        <p:xfrm>
          <a:off x="611188" y="3654425"/>
          <a:ext cx="5756275" cy="2424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5" name="Лист" r:id="rId3" imgW="6010402" imgH="2676358" progId="Excel.Sheet.8">
                  <p:embed/>
                </p:oleObj>
              </mc:Choice>
              <mc:Fallback>
                <p:oleObj name="Лист" r:id="rId3" imgW="6010402" imgH="2676358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54425"/>
                        <a:ext cx="5756275" cy="242411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376582"/>
              </p:ext>
            </p:extLst>
          </p:nvPr>
        </p:nvGraphicFramePr>
        <p:xfrm>
          <a:off x="4954588" y="1079500"/>
          <a:ext cx="3846512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6" name="Лист" r:id="rId5" imgW="3838745" imgH="1133308" progId="Excel.Sheet.8">
                  <p:embed/>
                </p:oleObj>
              </mc:Choice>
              <mc:Fallback>
                <p:oleObj name="Лист" r:id="rId5" imgW="3838745" imgH="1133308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1079500"/>
                        <a:ext cx="3846512" cy="1133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888466523"/>
              </p:ext>
            </p:extLst>
          </p:nvPr>
        </p:nvGraphicFramePr>
        <p:xfrm>
          <a:off x="1187450" y="1166813"/>
          <a:ext cx="3455988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7" name="Лист" r:id="rId7" imgW="5057829" imgH="1390483" progId="Excel.Sheet.8">
                  <p:embed/>
                </p:oleObj>
              </mc:Choice>
              <mc:Fallback>
                <p:oleObj name="Лист" r:id="rId7" imgW="5057829" imgH="1390483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166813"/>
                        <a:ext cx="3455988" cy="9509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4" y="743943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cap="none" spc="0" dirty="0" smtClean="0">
                <a:ln w="0"/>
                <a:solidFill>
                  <a:schemeClr val="tx1"/>
                </a:solidFill>
                <a:latin typeface="Sylfaen" panose="010A0502050306030303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обращений</a:t>
            </a:r>
            <a:endParaRPr lang="ru-RU" sz="1200" b="1" cap="none" spc="0" dirty="0">
              <a:ln w="0"/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октябре 2023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4149512"/>
              </p:ext>
            </p:extLst>
          </p:nvPr>
        </p:nvGraphicFramePr>
        <p:xfrm>
          <a:off x="1331640" y="692696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019937"/>
              </p:ext>
            </p:extLst>
          </p:nvPr>
        </p:nvGraphicFramePr>
        <p:xfrm>
          <a:off x="179513" y="260647"/>
          <a:ext cx="8496944" cy="6585262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-66675" y="116622"/>
            <a:ext cx="922813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октябре 2023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632539"/>
              </p:ext>
            </p:extLst>
          </p:nvPr>
        </p:nvGraphicFramePr>
        <p:xfrm>
          <a:off x="468313" y="765175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Октябрь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(630)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(537)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(444)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(611)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Сентябрь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26,2%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(529)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36,7%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(128)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Октябрь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(364)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(379)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25,6%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(335)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22,6%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(123)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(280)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1481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046676"/>
              </p:ext>
            </p:extLst>
          </p:nvPr>
        </p:nvGraphicFramePr>
        <p:xfrm>
          <a:off x="539552" y="431595"/>
          <a:ext cx="8064896" cy="63220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18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в %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</a:rPr>
                        <a:t>Работа управляющих компаний 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121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</a:rPr>
                        <a:t>Вопросы военнослужащих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105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9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Социальное обеспечение населения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Помощь пострадавшим приграничных территорий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7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</a:rPr>
                        <a:t>Обеспечение граждан жильем 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Работа медицинских учреждений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5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</a:rPr>
                        <a:t>Образование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7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</a:rPr>
                        <a:t>Водоснабжение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20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>
                          <a:effectLst/>
                          <a:latin typeface="Times New Roman" panose="02020603050405020304" pitchFamily="18" charset="0"/>
                        </a:rPr>
                        <a:t>Строительство и ремонт дорог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02933" y="512862"/>
            <a:ext cx="57508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письменных обращений </a:t>
            </a:r>
            <a:r>
              <a:rPr lang="ru-RU" sz="1400" b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в октябре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2023 года</a:t>
            </a:r>
            <a:endParaRPr lang="ru-RU" sz="1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7572364"/>
              </p:ext>
            </p:extLst>
          </p:nvPr>
        </p:nvGraphicFramePr>
        <p:xfrm>
          <a:off x="233363" y="3644900"/>
          <a:ext cx="8774112" cy="246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38" name="Лист" r:id="rId3" imgW="9210628" imgH="2457411" progId="Excel.Sheet.8">
                  <p:embed/>
                </p:oleObj>
              </mc:Choice>
              <mc:Fallback>
                <p:oleObj name="Лист" r:id="rId3" imgW="9210628" imgH="2457411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3" y="3644900"/>
                        <a:ext cx="8774112" cy="24606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8579631"/>
              </p:ext>
            </p:extLst>
          </p:nvPr>
        </p:nvGraphicFramePr>
        <p:xfrm>
          <a:off x="205344" y="903288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21917</TotalTime>
  <Words>532</Words>
  <Application>Microsoft Office PowerPoint</Application>
  <PresentationFormat>Экран (4:3)</PresentationFormat>
  <Paragraphs>258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Verdana</vt:lpstr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4610</cp:revision>
  <cp:lastPrinted>2022-08-02T14:22:27Z</cp:lastPrinted>
  <dcterms:created xsi:type="dcterms:W3CDTF">2015-06-29T07:39:57Z</dcterms:created>
  <dcterms:modified xsi:type="dcterms:W3CDTF">2023-11-02T14:22:06Z</dcterms:modified>
</cp:coreProperties>
</file>