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79" r:id="rId4"/>
    <p:sldId id="302" r:id="rId5"/>
    <p:sldId id="261" r:id="rId6"/>
    <p:sldId id="290" r:id="rId7"/>
    <p:sldId id="306" r:id="rId8"/>
    <p:sldId id="273" r:id="rId9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56" autoAdjust="0"/>
    <p:restoredTop sz="98514" autoAdjust="0"/>
  </p:normalViewPr>
  <p:slideViewPr>
    <p:cSldViewPr>
      <p:cViewPr varScale="1">
        <p:scale>
          <a:sx n="108" d="100"/>
          <a:sy n="108" d="100"/>
        </p:scale>
        <p:origin x="92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 (май)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1"/>
              <c:layout>
                <c:manualLayout>
                  <c:x val="0"/>
                  <c:y val="1.1204543574756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44F-4854-88DE-3BBAF8ECBE94}"/>
                </c:ext>
              </c:extLst>
            </c:dLbl>
            <c:dLbl>
              <c:idx val="2"/>
              <c:layout>
                <c:manualLayout>
                  <c:x val="0"/>
                  <c:y val="1.40056794684458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4F-4854-88DE-3BBAF8ECBE94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1059</c:v>
                </c:pt>
                <c:pt idx="1">
                  <c:v>188</c:v>
                </c:pt>
                <c:pt idx="2">
                  <c:v>280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 (май)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1253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>
                <c:manualLayout>
                  <c:x val="-1.6954318258186054E-3"/>
                  <c:y val="1.400567946844586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171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 smtClean="0"/>
                      <a:t>70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1253</c:v>
                </c:pt>
                <c:pt idx="1">
                  <c:v>171</c:v>
                </c:pt>
                <c:pt idx="2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58048"/>
        <c:axId val="119480320"/>
      </c:barChart>
      <c:catAx>
        <c:axId val="11945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119480320"/>
        <c:crosses val="autoZero"/>
        <c:auto val="1"/>
        <c:lblAlgn val="ctr"/>
        <c:lblOffset val="100"/>
        <c:noMultiLvlLbl val="0"/>
      </c:catAx>
      <c:valAx>
        <c:axId val="11948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458048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1.2712864021690744E-2"/>
                  <c:y val="-1.6886831965153292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1432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4052109833424714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1.5709935525012084E-2"/>
                  <c:y val="-2.7680097168704974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164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217729171056385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9.53468464811883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133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1432</c:v>
                </c:pt>
                <c:pt idx="1">
                  <c:v>164</c:v>
                </c:pt>
                <c:pt idx="2">
                  <c:v>133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339167"/>
        <c:axId val="1"/>
        <c:axId val="0"/>
      </c:bar3DChart>
      <c:catAx>
        <c:axId val="989339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339167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01.06.2023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01.06.2023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01.06.2023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01.06.2023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AD6B9-304C-400B-AC58-B3C420AF3F97}" type="datetimeFigureOut">
              <a:rPr lang="ru-RU"/>
              <a:pPr>
                <a:defRPr/>
              </a:pPr>
              <a:t>01.06.2023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A4644-F871-4628-9C4C-D8247D224E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C6A79-FF3B-4857-9EC5-D0795F53FE7C}" type="datetimeFigureOut">
              <a:rPr lang="ru-RU"/>
              <a:pPr>
                <a:defRPr/>
              </a:pPr>
              <a:t>01.06.2023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DAFDC-9AC6-44AF-BEEF-D95EA30102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5782B-9735-4C34-AE3E-94ACE06E9D1A}" type="datetimeFigureOut">
              <a:rPr lang="ru-RU"/>
              <a:pPr>
                <a:defRPr/>
              </a:pPr>
              <a:t>01.06.2023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ACC10-B7EE-4979-BBEB-F102E8AD8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AEE5C-FA15-4EC9-B6C0-50613EC690AB}" type="datetimeFigureOut">
              <a:rPr lang="ru-RU"/>
              <a:pPr>
                <a:defRPr/>
              </a:pPr>
              <a:t>01.06.2023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0CDAD-6B7C-44DA-99EA-65F5C1B636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5BF93-2E0C-4B49-B04F-B7B54908C70A}" type="datetimeFigureOut">
              <a:rPr lang="ru-RU"/>
              <a:pPr>
                <a:defRPr/>
              </a:pPr>
              <a:t>01.06.2023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51BA6-FE9A-4A4F-AE72-829CB5F3E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719CB-504E-4857-89DA-B01B35A3D146}" type="datetimeFigureOut">
              <a:rPr lang="ru-RU"/>
              <a:pPr>
                <a:defRPr/>
              </a:pPr>
              <a:t>01.06.2023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E031C-9B34-4F2F-A109-59310ED44C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09EF3-DC76-4CDE-9CC1-CBC5DFCD55BE}" type="datetimeFigureOut">
              <a:rPr lang="ru-RU"/>
              <a:pPr>
                <a:defRPr/>
              </a:pPr>
              <a:t>01.06.2023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6DCFD-BFDA-48C7-AE08-9580826FB2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6C4BD-5434-49B9-AF99-8243D2EA5B53}" type="datetimeFigureOut">
              <a:rPr lang="ru-RU"/>
              <a:pPr>
                <a:defRPr/>
              </a:pPr>
              <a:t>01.06.2023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582F0-0FAD-4FC9-8413-EC8FF2A2C0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01.06.2023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206E8-4ECC-47E9-A205-7009ACD26614}" type="datetimeFigureOut">
              <a:rPr lang="ru-RU"/>
              <a:pPr>
                <a:defRPr/>
              </a:pPr>
              <a:t>01.06.2023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0AB0B-E589-4B0E-AB78-51C68C68AC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33149-F83D-4641-AED2-1D70F58033F5}" type="datetimeFigureOut">
              <a:rPr lang="ru-RU"/>
              <a:pPr>
                <a:defRPr/>
              </a:pPr>
              <a:t>01.06.2023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2B8C5-5630-4808-9ED9-53B963A4D7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F6E84-AB26-49D7-A3C2-64A524B98C37}" type="datetimeFigureOut">
              <a:rPr lang="ru-RU"/>
              <a:pPr>
                <a:defRPr/>
              </a:pPr>
              <a:t>01.06.2023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7C2E4-27D7-44A4-90E7-7B16503C7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01.06.2023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01.06.2023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01.06.2023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01.06.2023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01.06.2023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01.06.2023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01.06.2023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01.06.2023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5281C7E-7B5F-4CE8-A30D-607A0470A155}" type="datetimeFigureOut">
              <a:rPr lang="ru-RU"/>
              <a:pPr>
                <a:defRPr/>
              </a:pPr>
              <a:t>01.06.2023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620DD2B-CB63-4A98-B836-19912CE068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75595" y="157163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мае 2023 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801971" y="5906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мае 2023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776913" y="692150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403350" y="3244850"/>
            <a:ext cx="45354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581775" y="3500438"/>
            <a:ext cx="2215827" cy="2376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/>
              <a:t>На личном </a:t>
            </a:r>
            <a:r>
              <a:rPr lang="ru-RU" sz="1200" b="1" dirty="0" smtClean="0"/>
              <a:t>приеме Губернатора области                    и заместителей Губернатора </a:t>
            </a:r>
            <a:r>
              <a:rPr lang="ru-RU" sz="1200" b="1" dirty="0"/>
              <a:t>поступило </a:t>
            </a:r>
            <a:r>
              <a:rPr lang="ru-RU" sz="1200" b="1" dirty="0" smtClean="0"/>
              <a:t>130 обращений;</a:t>
            </a:r>
            <a:endParaRPr lang="ru-RU" sz="1200" b="1" dirty="0"/>
          </a:p>
          <a:p>
            <a:pPr>
              <a:lnSpc>
                <a:spcPct val="150000"/>
              </a:lnSpc>
            </a:pPr>
            <a:r>
              <a:rPr lang="ru-RU" sz="1200" b="1" dirty="0" smtClean="0"/>
              <a:t>Также поступило                           от заявителей                                 по телефону (МФЦ) – 1310.</a:t>
            </a:r>
            <a:endParaRPr lang="ru-RU" sz="1200" b="1" dirty="0"/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8232973"/>
              </p:ext>
            </p:extLst>
          </p:nvPr>
        </p:nvGraphicFramePr>
        <p:xfrm>
          <a:off x="611188" y="3654425"/>
          <a:ext cx="5756275" cy="2422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189" name="Лист" r:id="rId3" imgW="6010402" imgH="2676358" progId="Excel.Sheet.8">
                  <p:embed/>
                </p:oleObj>
              </mc:Choice>
              <mc:Fallback>
                <p:oleObj name="Лист" r:id="rId3" imgW="6010402" imgH="2676358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654425"/>
                        <a:ext cx="5756275" cy="242252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6402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474188104"/>
              </p:ext>
            </p:extLst>
          </p:nvPr>
        </p:nvGraphicFramePr>
        <p:xfrm>
          <a:off x="468313" y="1519238"/>
          <a:ext cx="4319587" cy="1176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190" name="Лист" r:id="rId5" imgW="5981599" imgH="1628891" progId="Excel.Sheet.8">
                  <p:embed/>
                </p:oleObj>
              </mc:Choice>
              <mc:Fallback>
                <p:oleObj name="Лист" r:id="rId5" imgW="5981599" imgH="1628891" progId="Excel.Sheet.8">
                  <p:embed/>
                  <p:pic>
                    <p:nvPicPr>
                      <p:cNvPr id="10" name="Object 16402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519238"/>
                        <a:ext cx="4319587" cy="117633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9492241"/>
              </p:ext>
            </p:extLst>
          </p:nvPr>
        </p:nvGraphicFramePr>
        <p:xfrm>
          <a:off x="4932363" y="792163"/>
          <a:ext cx="3856037" cy="1133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191" name="Лист" r:id="rId7" imgW="3848114" imgH="1133308" progId="Excel.Sheet.8">
                  <p:embed/>
                </p:oleObj>
              </mc:Choice>
              <mc:Fallback>
                <p:oleObj name="Лист" r:id="rId7" imgW="3848114" imgH="1133308" progId="Excel.Sheet.8">
                  <p:embed/>
                  <p:pic>
                    <p:nvPicPr>
                      <p:cNvPr id="58388" name="Object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792163"/>
                        <a:ext cx="3856037" cy="1133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5906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мае 2023 года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5257846"/>
              </p:ext>
            </p:extLst>
          </p:nvPr>
        </p:nvGraphicFramePr>
        <p:xfrm>
          <a:off x="1401763" y="695325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200" b="1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2933008"/>
              </p:ext>
            </p:extLst>
          </p:nvPr>
        </p:nvGraphicFramePr>
        <p:xfrm>
          <a:off x="179513" y="260647"/>
          <a:ext cx="8496944" cy="6585262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732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46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06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9078"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/</a:t>
                      </a:r>
                      <a:r>
                        <a:rPr lang="ru-RU" sz="1050" dirty="0" err="1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п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Наименование</a:t>
                      </a:r>
                      <a:r>
                        <a:rPr lang="ru-RU" sz="1050" baseline="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 муниципального района (городского округа)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solidFill>
                            <a:schemeClr val="tx1"/>
                          </a:solidFill>
                          <a:latin typeface="Sylfaen" pitchFamily="18" charset="0"/>
                        </a:rPr>
                        <a:t>Количество обращений</a:t>
                      </a:r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6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 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1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 </a:t>
                      </a:r>
                      <a:r>
                        <a:rPr lang="ru-RU" sz="11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1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dirty="0"/>
                    </a:p>
                  </a:txBody>
                  <a:tcPr>
                    <a:lnB w="12700" cmpd="sng">
                      <a:noFill/>
                    </a:lnB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Городской округ «Город Белгород»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mpd="sng">
                      <a:noFill/>
                    </a:ln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Алексеевский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mpd="sng">
                      <a:noFill/>
                    </a:lnT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Белгородский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173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Борисовский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Валуйский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Вейделевский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Волоконовский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Грайворонский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Губкинский городской округ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Ивнянский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Корочанский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Красненский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Sylfaen" pitchFamily="18" charset="0"/>
                          <a:ea typeface="+mn-ea"/>
                          <a:cs typeface="+mn-cs"/>
                        </a:rPr>
                        <a:t>Красногвардейский район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14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Краснояружский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15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Новооскольский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16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Прохоровский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17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Ракитянский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18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Ровеньский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19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Старооскольский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городской округ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158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20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err="1">
                          <a:latin typeface="Sylfaen" pitchFamily="18" charset="0"/>
                          <a:ea typeface="Calibri"/>
                          <a:cs typeface="Times New Roman"/>
                        </a:rPr>
                        <a:t>Чернянский</a:t>
                      </a: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 район</a:t>
                      </a: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21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Шебекинский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22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Яковлевский </a:t>
                      </a:r>
                      <a:r>
                        <a:rPr lang="ru-RU" sz="1050" dirty="0" smtClean="0">
                          <a:latin typeface="Sylfaen" pitchFamily="18" charset="0"/>
                          <a:ea typeface="Calibri"/>
                          <a:cs typeface="Times New Roman"/>
                        </a:rPr>
                        <a:t>городской округ</a:t>
                      </a:r>
                      <a:endParaRPr lang="ru-RU" sz="1050" dirty="0">
                        <a:latin typeface="Sylfaen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50" dirty="0" smtClean="0">
                          <a:latin typeface="Sylfaen" pitchFamily="18" charset="0"/>
                        </a:rPr>
                        <a:t>23</a:t>
                      </a:r>
                      <a:endParaRPr lang="ru-RU" sz="1050" dirty="0">
                        <a:latin typeface="Sylfae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Sylfaen" pitchFamily="18" charset="0"/>
                          <a:ea typeface="Calibri"/>
                          <a:cs typeface="Times New Roman"/>
                        </a:rPr>
                        <a:t>Другие субъекты Российской Федерации</a:t>
                      </a: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  <a:endParaRPr lang="ru-RU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-66675" y="116622"/>
            <a:ext cx="9228138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поступивших в адрес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мае 2023 </a:t>
            </a:r>
            <a:r>
              <a:rPr lang="ru-RU" sz="1400" b="1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b="1" dirty="0">
              <a:solidFill>
                <a:srgbClr val="00000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1494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3189345"/>
              </p:ext>
            </p:extLst>
          </p:nvPr>
        </p:nvGraphicFramePr>
        <p:xfrm>
          <a:off x="468313" y="765175"/>
          <a:ext cx="8302625" cy="5297171"/>
        </p:xfrm>
        <a:graphic>
          <a:graphicData uri="http://schemas.openxmlformats.org/drawingml/2006/table">
            <a:tbl>
              <a:tblPr/>
              <a:tblGrid>
                <a:gridCol w="1169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4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99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9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60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66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4.Оборона,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8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Май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2022 года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(140)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8,8%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(608)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38,3%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(379)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23,9%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(80)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5%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(381)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24,1%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Sylfaen" pitchFamily="18" charset="0"/>
                        </a:rPr>
                        <a:t>1588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Апрель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2023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(259)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18,2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(349)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24,6 %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(652)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45,9%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(154)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10,9%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(6)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0,4%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1420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Май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2023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(248)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15,7%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(412)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26,1%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(753)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47,8%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(154)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9,8%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0,6%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1577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 , 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6243655"/>
              </p:ext>
            </p:extLst>
          </p:nvPr>
        </p:nvGraphicFramePr>
        <p:xfrm>
          <a:off x="468312" y="431595"/>
          <a:ext cx="8136136" cy="6437392"/>
        </p:xfrm>
        <a:graphic>
          <a:graphicData uri="http://schemas.openxmlformats.org/drawingml/2006/table">
            <a:tbl>
              <a:tblPr/>
              <a:tblGrid>
                <a:gridCol w="3453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569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99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37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198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№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erdana" pitchFamily="34" charset="0"/>
                        </a:rPr>
                        <a:t>в %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65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Благоустройство территорий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181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Социальное обеспечение населения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6,8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65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граждан жильем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892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65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Вопросы, связанные с проведением с СВО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65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медицинских учреждений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</a:p>
                    <a:p>
                      <a:pPr algn="ctr"/>
                      <a:endParaRPr lang="ru-RU" sz="1400" dirty="0"/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4,1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65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Строительство и ремонт дорог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4904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Работа управляющих компаний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</a:p>
                    <a:p>
                      <a:pPr algn="ctr"/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265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Водоснабжение </a:t>
                      </a:r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</a:p>
                    <a:p>
                      <a:pPr algn="ctr"/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2,9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687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Земельные отношения, кадастровая стоимость, кадастровый учёт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1862975" y="512862"/>
            <a:ext cx="543078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Результаты рассмотрения </a:t>
            </a:r>
            <a:r>
              <a:rPr lang="ru-RU" sz="1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письменных обращений в мае 2023 года</a:t>
            </a:r>
            <a:endParaRPr lang="ru-RU" sz="1400" b="1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3181749"/>
              </p:ext>
            </p:extLst>
          </p:nvPr>
        </p:nvGraphicFramePr>
        <p:xfrm>
          <a:off x="204788" y="3644900"/>
          <a:ext cx="8961437" cy="2479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10" name="Лист" r:id="rId3" imgW="9220345" imgH="2476526" progId="Excel.Sheet.8">
                  <p:embed/>
                </p:oleObj>
              </mc:Choice>
              <mc:Fallback>
                <p:oleObj name="Лист" r:id="rId3" imgW="9220345" imgH="2476526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788" y="3644900"/>
                        <a:ext cx="8961437" cy="24796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649352"/>
              </p:ext>
            </p:extLst>
          </p:nvPr>
        </p:nvGraphicFramePr>
        <p:xfrm>
          <a:off x="205344" y="903288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21428</TotalTime>
  <Words>528</Words>
  <Application>Microsoft Office PowerPoint</Application>
  <PresentationFormat>Экран (4:3)</PresentationFormat>
  <Paragraphs>263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6" baseType="lpstr">
      <vt:lpstr>Arial</vt:lpstr>
      <vt:lpstr>Calibri</vt:lpstr>
      <vt:lpstr>Sylfaen</vt:lpstr>
      <vt:lpstr>Times New Roman</vt:lpstr>
      <vt:lpstr>Verdana</vt:lpstr>
      <vt:lpstr>Тема Office</vt:lpstr>
      <vt:lpstr>1_Тема Office</vt:lpstr>
      <vt:lpstr>Лист</vt:lpstr>
      <vt:lpstr>Лист Microsoft Excel 97–2003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 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nesvitailo_ia</cp:lastModifiedBy>
  <cp:revision>4470</cp:revision>
  <cp:lastPrinted>2022-08-02T14:22:27Z</cp:lastPrinted>
  <dcterms:created xsi:type="dcterms:W3CDTF">2015-06-29T07:39:57Z</dcterms:created>
  <dcterms:modified xsi:type="dcterms:W3CDTF">2023-06-01T13:30:55Z</dcterms:modified>
</cp:coreProperties>
</file>