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6" autoAdjust="0"/>
    <p:restoredTop sz="98514" autoAdjust="0"/>
  </p:normalViewPr>
  <p:slideViewPr>
    <p:cSldViewPr>
      <p:cViewPr varScale="1">
        <p:scale>
          <a:sx n="108" d="100"/>
          <a:sy n="108" d="100"/>
        </p:scale>
        <p:origin x="92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 (июнь)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1"/>
              <c:layout>
                <c:manualLayout>
                  <c:x val="0"/>
                  <c:y val="1.120454357475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0"/>
                  <c:y val="1.40056794684458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3810</c:v>
                </c:pt>
                <c:pt idx="1">
                  <c:v>226</c:v>
                </c:pt>
                <c:pt idx="2">
                  <c:v>354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 (июнь)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1592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310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96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1592</c:v>
                </c:pt>
                <c:pt idx="1">
                  <c:v>310</c:v>
                </c:pt>
                <c:pt idx="2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1.2712864021690744E-2"/>
                  <c:y val="-1.6886831965153292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1234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4052109833424714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119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92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1234</c:v>
                </c:pt>
                <c:pt idx="1">
                  <c:v>119</c:v>
                </c:pt>
                <c:pt idx="2">
                  <c:v>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75595" y="157163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июне 2023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июне 2023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03350" y="3244850"/>
            <a:ext cx="45354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581775" y="3500438"/>
            <a:ext cx="2215827" cy="2376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/>
              <a:t>На личном </a:t>
            </a:r>
            <a:r>
              <a:rPr lang="ru-RU" sz="1200" b="1" dirty="0" smtClean="0"/>
              <a:t>приеме Губернатора области                    и заместителей Губернатора </a:t>
            </a:r>
            <a:r>
              <a:rPr lang="ru-RU" sz="1200" b="1" dirty="0"/>
              <a:t>поступило </a:t>
            </a:r>
            <a:r>
              <a:rPr lang="ru-RU" sz="1200" b="1" dirty="0" smtClean="0"/>
              <a:t>92 обращения;</a:t>
            </a:r>
            <a:endParaRPr lang="ru-RU" sz="1200" b="1" dirty="0"/>
          </a:p>
          <a:p>
            <a:pPr>
              <a:lnSpc>
                <a:spcPct val="150000"/>
              </a:lnSpc>
            </a:pPr>
            <a:r>
              <a:rPr lang="ru-RU" sz="1200" b="1" dirty="0" smtClean="0"/>
              <a:t>Также поступило                           от заявителей                                 по телефону (МФЦ) – 1142.</a:t>
            </a:r>
            <a:endParaRPr lang="ru-RU" sz="1200" b="1" dirty="0"/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8474172"/>
              </p:ext>
            </p:extLst>
          </p:nvPr>
        </p:nvGraphicFramePr>
        <p:xfrm>
          <a:off x="611188" y="3654425"/>
          <a:ext cx="5783262" cy="247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315" name="Лист" r:id="rId3" imgW="6038857" imgH="2733701" progId="Excel.Sheet.8">
                  <p:embed/>
                </p:oleObj>
              </mc:Choice>
              <mc:Fallback>
                <p:oleObj name="Лист" r:id="rId3" imgW="6038857" imgH="2733701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654425"/>
                        <a:ext cx="5783262" cy="2474913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6402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506661346"/>
              </p:ext>
            </p:extLst>
          </p:nvPr>
        </p:nvGraphicFramePr>
        <p:xfrm>
          <a:off x="755650" y="1196975"/>
          <a:ext cx="4176713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316" name="Лист" r:id="rId5" imgW="6629487" imgH="2105012" progId="Excel.Sheet.8">
                  <p:embed/>
                </p:oleObj>
              </mc:Choice>
              <mc:Fallback>
                <p:oleObj name="Лист" r:id="rId5" imgW="6629487" imgH="2105012" progId="Excel.Sheet.8">
                  <p:embed/>
                  <p:pic>
                    <p:nvPicPr>
                      <p:cNvPr id="10" name="Object 16402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196975"/>
                        <a:ext cx="4176713" cy="1727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5039709"/>
              </p:ext>
            </p:extLst>
          </p:nvPr>
        </p:nvGraphicFramePr>
        <p:xfrm>
          <a:off x="4932363" y="792163"/>
          <a:ext cx="3856037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317" name="Лист" r:id="rId7" imgW="3848114" imgH="942859" progId="Excel.Sheet.8">
                  <p:embed/>
                </p:oleObj>
              </mc:Choice>
              <mc:Fallback>
                <p:oleObj name="Лист" r:id="rId7" imgW="3848114" imgH="942859" progId="Excel.Sheet.8">
                  <p:embed/>
                  <p:pic>
                    <p:nvPicPr>
                      <p:cNvPr id="58388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792163"/>
                        <a:ext cx="3856037" cy="942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июне 2023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1404657"/>
              </p:ext>
            </p:extLst>
          </p:nvPr>
        </p:nvGraphicFramePr>
        <p:xfrm>
          <a:off x="1401763" y="695325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696030"/>
              </p:ext>
            </p:extLst>
          </p:nvPr>
        </p:nvGraphicFramePr>
        <p:xfrm>
          <a:off x="179513" y="260647"/>
          <a:ext cx="8496944" cy="6585262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3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46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9078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округа)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Июнь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-66675" y="116622"/>
            <a:ext cx="922813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июне 2023 </a:t>
            </a:r>
            <a:r>
              <a:rPr lang="ru-RU" sz="1400" b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b="1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1008187"/>
              </p:ext>
            </p:extLst>
          </p:nvPr>
        </p:nvGraphicFramePr>
        <p:xfrm>
          <a:off x="468313" y="765175"/>
          <a:ext cx="8302625" cy="5480051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Июнь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2022 года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(265)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(628)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(3378)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76,2%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(130)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(41)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0,9%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4442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(248)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(412)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26,1%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(753)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47,8%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(154)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9,8%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0,6%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Июнь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(324)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(885)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43,3%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(505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24,7%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(116)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(213)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784205"/>
              </p:ext>
            </p:extLst>
          </p:nvPr>
        </p:nvGraphicFramePr>
        <p:xfrm>
          <a:off x="468312" y="431595"/>
          <a:ext cx="8136136" cy="6331042"/>
        </p:xfrm>
        <a:graphic>
          <a:graphicData uri="http://schemas.openxmlformats.org/drawingml/2006/table">
            <a:tbl>
              <a:tblPr/>
              <a:tblGrid>
                <a:gridCol w="345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56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99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37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198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№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в %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Помощь пострадавшим приграничных территорий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521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8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 территорий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 обеспечение населения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89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граждан жильем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Вопросы, связанные с проведением с СВО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Водоснабжение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90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медицинских учреждений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военнослужащих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687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управляющих компаний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805267" y="512862"/>
            <a:ext cx="554619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письменных обращений в июне 2023 года</a:t>
            </a:r>
            <a:endParaRPr lang="ru-RU" sz="14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4396432"/>
              </p:ext>
            </p:extLst>
          </p:nvPr>
        </p:nvGraphicFramePr>
        <p:xfrm>
          <a:off x="233816" y="3645024"/>
          <a:ext cx="8932862" cy="2316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51" name="Лист" r:id="rId3" imgW="9191542" imgH="2314575" progId="Excel.Sheet.8">
                  <p:embed/>
                </p:oleObj>
              </mc:Choice>
              <mc:Fallback>
                <p:oleObj name="Лист" r:id="rId3" imgW="9191542" imgH="2314575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816" y="3645024"/>
                        <a:ext cx="8932862" cy="23161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4036781"/>
              </p:ext>
            </p:extLst>
          </p:nvPr>
        </p:nvGraphicFramePr>
        <p:xfrm>
          <a:off x="205344" y="903288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21530</TotalTime>
  <Words>522</Words>
  <Application>Microsoft Office PowerPoint</Application>
  <PresentationFormat>Экран (4:3)</PresentationFormat>
  <Paragraphs>257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Sylfaen</vt:lpstr>
      <vt:lpstr>Times New Roman</vt:lpstr>
      <vt:lpstr>Verdana</vt:lpstr>
      <vt:lpstr>Тема Office</vt:lpstr>
      <vt:lpstr>1_Тема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nesvitailo_ia</cp:lastModifiedBy>
  <cp:revision>4504</cp:revision>
  <cp:lastPrinted>2022-08-02T14:22:27Z</cp:lastPrinted>
  <dcterms:created xsi:type="dcterms:W3CDTF">2015-06-29T07:39:57Z</dcterms:created>
  <dcterms:modified xsi:type="dcterms:W3CDTF">2023-07-03T14:59:01Z</dcterms:modified>
</cp:coreProperties>
</file>