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98514" autoAdjust="0"/>
  </p:normalViewPr>
  <p:slideViewPr>
    <p:cSldViewPr>
      <p:cViewPr>
        <p:scale>
          <a:sx n="130" d="100"/>
          <a:sy n="130" d="100"/>
        </p:scale>
        <p:origin x="294" y="-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(август)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1"/>
              <c:layout>
                <c:manualLayout>
                  <c:x val="0"/>
                  <c:y val="1.120454357475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0"/>
                  <c:y val="1.4005679468445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1349</c:v>
                </c:pt>
                <c:pt idx="1">
                  <c:v>229</c:v>
                </c:pt>
                <c:pt idx="2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(август)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122E-3"/>
                  <c:y val="1.12045435747566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-1.6954318258186674E-3"/>
                  <c:y val="2.521022304320245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1384</c:v>
                </c:pt>
                <c:pt idx="1">
                  <c:v>256</c:v>
                </c:pt>
                <c:pt idx="2">
                  <c:v>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1686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190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165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1686</c:v>
                </c:pt>
                <c:pt idx="1">
                  <c:v>190</c:v>
                </c:pt>
                <c:pt idx="2">
                  <c:v>165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75595" y="157163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августе 2023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августе 2023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350" y="3244850"/>
            <a:ext cx="4535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81775" y="3500438"/>
            <a:ext cx="2215827" cy="237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/>
              <a:t>На личном </a:t>
            </a:r>
            <a:r>
              <a:rPr lang="ru-RU" sz="1200" b="1" dirty="0" smtClean="0"/>
              <a:t>приеме Губернатора области                    и заместителей Губернатора </a:t>
            </a:r>
            <a:r>
              <a:rPr lang="ru-RU" sz="1200" b="1" dirty="0"/>
              <a:t>поступило </a:t>
            </a:r>
            <a:r>
              <a:rPr lang="ru-RU" sz="1200" b="1" dirty="0" smtClean="0"/>
              <a:t>102 </a:t>
            </a:r>
            <a:r>
              <a:rPr lang="ru-RU" sz="1200" b="1" dirty="0" smtClean="0"/>
              <a:t>обращения;</a:t>
            </a:r>
            <a:endParaRPr lang="ru-RU" sz="1200" b="1" dirty="0"/>
          </a:p>
          <a:p>
            <a:pPr>
              <a:lnSpc>
                <a:spcPct val="150000"/>
              </a:lnSpc>
            </a:pPr>
            <a:r>
              <a:rPr lang="ru-RU" sz="1200" b="1" dirty="0" smtClean="0"/>
              <a:t>Также поступило                           от заявителей                                 по телефону (МФЦ) – </a:t>
            </a:r>
            <a:r>
              <a:rPr lang="ru-RU" sz="1200" b="1" dirty="0" smtClean="0"/>
              <a:t>1687.</a:t>
            </a:r>
            <a:endParaRPr lang="ru-RU" sz="1200" b="1" dirty="0"/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2568427"/>
              </p:ext>
            </p:extLst>
          </p:nvPr>
        </p:nvGraphicFramePr>
        <p:xfrm>
          <a:off x="611188" y="3654425"/>
          <a:ext cx="5764212" cy="2630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4" name="Лист" r:id="rId3" imgW="6019771" imgH="2905035" progId="Excel.Sheet.8">
                  <p:embed/>
                </p:oleObj>
              </mc:Choice>
              <mc:Fallback>
                <p:oleObj name="Лист" r:id="rId3" imgW="6019771" imgH="2905035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54425"/>
                        <a:ext cx="5764212" cy="2630488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15462"/>
              </p:ext>
            </p:extLst>
          </p:nvPr>
        </p:nvGraphicFramePr>
        <p:xfrm>
          <a:off x="4954588" y="1079500"/>
          <a:ext cx="3856037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5" name="Лист" r:id="rId5" imgW="3848114" imgH="1152422" progId="Excel.Sheet.8">
                  <p:embed/>
                </p:oleObj>
              </mc:Choice>
              <mc:Fallback>
                <p:oleObj name="Лист" r:id="rId5" imgW="3848114" imgH="1152422" progId="Excel.Sheet.8">
                  <p:embed/>
                  <p:pic>
                    <p:nvPicPr>
                      <p:cNvPr id="11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588" y="1079500"/>
                        <a:ext cx="3856037" cy="1152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818097614"/>
              </p:ext>
            </p:extLst>
          </p:nvPr>
        </p:nvGraphicFramePr>
        <p:xfrm>
          <a:off x="936625" y="1079500"/>
          <a:ext cx="3851399" cy="141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6" name="Лист" r:id="rId7" imgW="4771884" imgH="1581279" progId="Excel.Sheet.8">
                  <p:embed/>
                </p:oleObj>
              </mc:Choice>
              <mc:Fallback>
                <p:oleObj name="Лист" r:id="rId7" imgW="4771884" imgH="1581279" progId="Excel.Sheet.8">
                  <p:embed/>
                  <p:pic>
                    <p:nvPicPr>
                      <p:cNvPr id="11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6625" y="1079500"/>
                        <a:ext cx="3851399" cy="14160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августе 2023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9264625"/>
              </p:ext>
            </p:extLst>
          </p:nvPr>
        </p:nvGraphicFramePr>
        <p:xfrm>
          <a:off x="1401763" y="695325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876112"/>
              </p:ext>
            </p:extLst>
          </p:nvPr>
        </p:nvGraphicFramePr>
        <p:xfrm>
          <a:off x="179513" y="260647"/>
          <a:ext cx="8496944" cy="6585262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3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9078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округа)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-66675" y="116622"/>
            <a:ext cx="922813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августе 2023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02850"/>
              </p:ext>
            </p:extLst>
          </p:nvPr>
        </p:nvGraphicFramePr>
        <p:xfrm>
          <a:off x="468313" y="765175"/>
          <a:ext cx="8302625" cy="5480051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Август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2022 года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(377)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(565)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33,3%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(621)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36,5%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(109)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Июль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(304)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(649)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38,6%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(335)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(172)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(223)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Август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(221)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12,1%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(585)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31,9%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(597)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32,6%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(190)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(241)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000019"/>
              </p:ext>
            </p:extLst>
          </p:nvPr>
        </p:nvGraphicFramePr>
        <p:xfrm>
          <a:off x="468312" y="431595"/>
          <a:ext cx="8136136" cy="6373582"/>
        </p:xfrm>
        <a:graphic>
          <a:graphicData uri="http://schemas.openxmlformats.org/drawingml/2006/table">
            <a:tbl>
              <a:tblPr/>
              <a:tblGrid>
                <a:gridCol w="345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56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37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198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№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в %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 территорий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211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8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Помощь пострадавшим приграничных территорий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обеспечение населения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9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управляющих компаний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Выплаты военнослужащим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граждан жильем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90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и ремонт дорог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военнослужащих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687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медицинских учреждений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36691" y="512862"/>
            <a:ext cx="56833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письменных обращений в августе 2023 года</a:t>
            </a:r>
            <a:endParaRPr lang="ru-RU" sz="14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2184727"/>
              </p:ext>
            </p:extLst>
          </p:nvPr>
        </p:nvGraphicFramePr>
        <p:xfrm>
          <a:off x="233363" y="3644900"/>
          <a:ext cx="8951912" cy="229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74" name="Лист" r:id="rId3" imgW="9210628" imgH="2295461" progId="Excel.Sheet.8">
                  <p:embed/>
                </p:oleObj>
              </mc:Choice>
              <mc:Fallback>
                <p:oleObj name="Лист" r:id="rId3" imgW="9210628" imgH="2295461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63" y="3644900"/>
                        <a:ext cx="8951912" cy="22971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8808327"/>
              </p:ext>
            </p:extLst>
          </p:nvPr>
        </p:nvGraphicFramePr>
        <p:xfrm>
          <a:off x="205344" y="903288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21709</TotalTime>
  <Words>522</Words>
  <Application>Microsoft Office PowerPoint</Application>
  <PresentationFormat>Экран (4:3)</PresentationFormat>
  <Paragraphs>262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Sylfaen</vt:lpstr>
      <vt:lpstr>Times New Roman</vt:lpstr>
      <vt:lpstr>Verdana</vt:lpstr>
      <vt:lpstr>Тема Office</vt:lpstr>
      <vt:lpstr>1_Тема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nesvitailo_ia</cp:lastModifiedBy>
  <cp:revision>4560</cp:revision>
  <cp:lastPrinted>2022-08-02T14:22:27Z</cp:lastPrinted>
  <dcterms:created xsi:type="dcterms:W3CDTF">2015-06-29T07:39:57Z</dcterms:created>
  <dcterms:modified xsi:type="dcterms:W3CDTF">2023-09-01T09:11:52Z</dcterms:modified>
</cp:coreProperties>
</file>