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drawings/drawing3.xml" ContentType="application/vnd.openxmlformats-officedocument.drawingml.chartshapes+xml"/>
  <Override PartName="/ppt/charts/chart6.xml" ContentType="application/vnd.openxmlformats-officedocument.drawingml.chart+xml"/>
  <Override PartName="/ppt/theme/themeOverride2.xml" ContentType="application/vnd.openxmlformats-officedocument.themeOverride+xml"/>
  <Override PartName="/ppt/drawings/drawing4.xml" ContentType="application/vnd.openxmlformats-officedocument.drawingml.chartshapes+xml"/>
  <Override PartName="/ppt/charts/chart7.xml" ContentType="application/vnd.openxmlformats-officedocument.drawingml.chart+xml"/>
  <Override PartName="/ppt/theme/themeOverride3.xml" ContentType="application/vnd.openxmlformats-officedocument.themeOverride+xml"/>
  <Override PartName="/ppt/drawings/drawing5.xml" ContentType="application/vnd.openxmlformats-officedocument.drawingml.chartshapes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279" r:id="rId4"/>
    <p:sldId id="285" r:id="rId5"/>
    <p:sldId id="310" r:id="rId6"/>
    <p:sldId id="307" r:id="rId7"/>
    <p:sldId id="290" r:id="rId8"/>
    <p:sldId id="298" r:id="rId9"/>
    <p:sldId id="309" r:id="rId10"/>
    <p:sldId id="273" r:id="rId11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009900"/>
    <a:srgbClr val="0033CC"/>
    <a:srgbClr val="FF0000"/>
    <a:srgbClr val="990099"/>
    <a:srgbClr val="33CC33"/>
    <a:srgbClr val="6600CC"/>
    <a:srgbClr val="FFFF00"/>
    <a:srgbClr val="D1CC00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7" autoAdjust="0"/>
    <p:restoredTop sz="99543" autoAdjust="0"/>
  </p:normalViewPr>
  <p:slideViewPr>
    <p:cSldViewPr>
      <p:cViewPr varScale="1">
        <p:scale>
          <a:sx n="112" d="100"/>
          <a:sy n="112" d="100"/>
        </p:scale>
        <p:origin x="1620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package" Target="../embeddings/_____Microsoft_Excel5.xlsx"/><Relationship Id="rId1" Type="http://schemas.openxmlformats.org/officeDocument/2006/relationships/themeOverride" Target="../theme/themeOverride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package" Target="../embeddings/_____Microsoft_Excel6.xlsx"/><Relationship Id="rId1" Type="http://schemas.openxmlformats.org/officeDocument/2006/relationships/themeOverride" Target="../theme/themeOverride3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0"/>
      <c:rotY val="3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6941330268237423"/>
          <c:y val="4.0454452860238202E-2"/>
          <c:w val="0.79178843838752788"/>
          <c:h val="0.69916028227131211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обращений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00CC00"/>
              </a:solidFill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C9AF-4025-BC52-D189C0FC6738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3-C9AF-4025-BC52-D189C0FC6738}"/>
              </c:ext>
            </c:extLst>
          </c:dPt>
          <c:dPt>
            <c:idx val="2"/>
            <c:invertIfNegative val="0"/>
            <c:bubble3D val="0"/>
            <c:spPr>
              <a:solidFill>
                <a:srgbClr val="9900CC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5-C9AF-4025-BC52-D189C0FC6738}"/>
              </c:ext>
            </c:extLst>
          </c:dPt>
          <c:dPt>
            <c:idx val="3"/>
            <c:invertIfNegative val="0"/>
            <c:bubble3D val="0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7-C9AF-4025-BC52-D189C0FC6738}"/>
              </c:ext>
            </c:extLst>
          </c:dPt>
          <c:dPt>
            <c:idx val="4"/>
            <c:invertIfNegative val="0"/>
            <c:bubble3D val="0"/>
            <c:spPr>
              <a:solidFill>
                <a:srgbClr val="00206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9-C9AF-4025-BC52-D189C0FC6738}"/>
              </c:ext>
            </c:extLst>
          </c:dPt>
          <c:dLbls>
            <c:dLbl>
              <c:idx val="0"/>
              <c:layout>
                <c:manualLayout>
                  <c:x val="-1.1717457384492595E-2"/>
                  <c:y val="1.3175260865565745E-2"/>
                </c:manualLayout>
              </c:layout>
              <c:tx>
                <c:rich>
                  <a:bodyPr/>
                  <a:lstStyle/>
                  <a:p>
                    <a:pPr>
                      <a:defRPr sz="1600" b="0">
                        <a:latin typeface="Sylfaen" pitchFamily="18" charset="0"/>
                      </a:defRPr>
                    </a:pPr>
                    <a:r>
                      <a:rPr lang="en-US" sz="1600" b="1" dirty="0" smtClean="0">
                        <a:latin typeface="Sylfaen" pitchFamily="18" charset="0"/>
                      </a:rPr>
                      <a:t>11 157</a:t>
                    </a:r>
                    <a:endParaRPr lang="en-US" sz="1600" b="1" dirty="0">
                      <a:latin typeface="Sylfaen" pitchFamily="18" charset="0"/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9AF-4025-BC52-D189C0FC6738}"/>
                </c:ext>
              </c:extLst>
            </c:dLbl>
            <c:dLbl>
              <c:idx val="1"/>
              <c:layout>
                <c:manualLayout>
                  <c:x val="1.6269414547078427E-2"/>
                  <c:y val="-5.4679448979401387E-3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 smtClean="0">
                        <a:latin typeface="Sylfaen" pitchFamily="18" charset="0"/>
                      </a:rPr>
                      <a:t>8826</a:t>
                    </a:r>
                    <a:endParaRPr lang="en-US" sz="1600" b="1" dirty="0">
                      <a:latin typeface="Sylfaen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9AF-4025-BC52-D189C0FC6738}"/>
                </c:ext>
              </c:extLst>
            </c:dLbl>
            <c:dLbl>
              <c:idx val="2"/>
              <c:layout>
                <c:manualLayout>
                  <c:x val="1.7486344816951015E-2"/>
                  <c:y val="-8.465549214170396E-3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smtClean="0">
                        <a:latin typeface="Sylfaen" pitchFamily="18" charset="0"/>
                      </a:rPr>
                      <a:t>7940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C9AF-4025-BC52-D189C0FC673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Sylfae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1">
                  <c:v>2018 год</c:v>
                </c:pt>
                <c:pt idx="2">
                  <c:v>2019 год</c:v>
                </c:pt>
                <c:pt idx="3">
                  <c:v>2020 год</c:v>
                </c:pt>
                <c:pt idx="4">
                  <c:v>2021 год</c:v>
                </c:pt>
                <c:pt idx="5">
                  <c:v>2022 год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1">
                  <c:v>8826</c:v>
                </c:pt>
                <c:pt idx="2">
                  <c:v>7940</c:v>
                </c:pt>
                <c:pt idx="3">
                  <c:v>13465</c:v>
                </c:pt>
                <c:pt idx="4">
                  <c:v>20648</c:v>
                </c:pt>
                <c:pt idx="5">
                  <c:v>22088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9AF-4025-BC52-D189C0FC67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8939264"/>
        <c:axId val="58940800"/>
        <c:axId val="184688128"/>
      </c:bar3DChart>
      <c:catAx>
        <c:axId val="589392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Sylfaen" pitchFamily="18" charset="0"/>
              </a:defRPr>
            </a:pPr>
            <a:endParaRPr lang="ru-RU"/>
          </a:p>
        </c:txPr>
        <c:crossAx val="58940800"/>
        <c:crosses val="autoZero"/>
        <c:auto val="1"/>
        <c:lblAlgn val="ctr"/>
        <c:lblOffset val="100"/>
        <c:noMultiLvlLbl val="0"/>
      </c:catAx>
      <c:valAx>
        <c:axId val="589408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Sylfaen" pitchFamily="18" charset="0"/>
              </a:defRPr>
            </a:pPr>
            <a:endParaRPr lang="ru-RU"/>
          </a:p>
        </c:txPr>
        <c:crossAx val="58939264"/>
        <c:crosses val="autoZero"/>
        <c:crossBetween val="between"/>
      </c:valAx>
      <c:serAx>
        <c:axId val="184688128"/>
        <c:scaling>
          <c:orientation val="minMax"/>
        </c:scaling>
        <c:delete val="1"/>
        <c:axPos val="b"/>
        <c:majorTickMark val="out"/>
        <c:minorTickMark val="none"/>
        <c:tickLblPos val="nextTo"/>
        <c:crossAx val="58940800"/>
        <c:crosses val="autoZero"/>
      </c:serAx>
    </c:plotArea>
    <c:plotVisOnly val="1"/>
    <c:dispBlanksAs val="gap"/>
    <c:showDLblsOverMax val="0"/>
  </c:chart>
  <c:spPr>
    <a:scene3d>
      <a:camera prst="orthographicFront"/>
      <a:lightRig rig="threePt" dir="t"/>
    </a:scene3d>
    <a:sp3d>
      <a:bevelT w="6350"/>
    </a:sp3d>
  </c:spPr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2961856884138782"/>
          <c:y val="0.30663691398455517"/>
          <c:w val="0.61440838247495344"/>
          <c:h val="0.5771530773956765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39700" h="139700" prst="divot"/>
            </a:sp3d>
          </c:spPr>
          <c:dPt>
            <c:idx val="0"/>
            <c:bubble3D val="0"/>
            <c:explosion val="5"/>
            <c:spPr>
              <a:solidFill>
                <a:srgbClr val="33CC33"/>
              </a:solidFill>
              <a:scene3d>
                <a:camera prst="orthographicFront"/>
                <a:lightRig rig="threePt" dir="t"/>
              </a:scene3d>
              <a:sp3d>
                <a:bevelT w="139700" h="139700" prst="divot"/>
              </a:sp3d>
            </c:spPr>
            <c:extLst>
              <c:ext xmlns:c16="http://schemas.microsoft.com/office/drawing/2014/chart" uri="{C3380CC4-5D6E-409C-BE32-E72D297353CC}">
                <c16:uniqueId val="{00000001-8D1F-4688-A5A6-73A41923BB1F}"/>
              </c:ext>
            </c:extLst>
          </c:dPt>
          <c:dPt>
            <c:idx val="1"/>
            <c:bubble3D val="0"/>
            <c:explosion val="5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 w="139700" h="139700" prst="divot"/>
              </a:sp3d>
            </c:spPr>
            <c:extLst>
              <c:ext xmlns:c16="http://schemas.microsoft.com/office/drawing/2014/chart" uri="{C3380CC4-5D6E-409C-BE32-E72D297353CC}">
                <c16:uniqueId val="{00000003-8D1F-4688-A5A6-73A41923BB1F}"/>
              </c:ext>
            </c:extLst>
          </c:dPt>
          <c:dPt>
            <c:idx val="2"/>
            <c:bubble3D val="0"/>
            <c:spPr>
              <a:solidFill>
                <a:srgbClr val="C00000"/>
              </a:solidFill>
              <a:scene3d>
                <a:camera prst="orthographicFront"/>
                <a:lightRig rig="threePt" dir="t"/>
              </a:scene3d>
              <a:sp3d>
                <a:bevelT w="139700" h="139700" prst="divot"/>
              </a:sp3d>
            </c:spPr>
            <c:extLst>
              <c:ext xmlns:c16="http://schemas.microsoft.com/office/drawing/2014/chart" uri="{C3380CC4-5D6E-409C-BE32-E72D297353CC}">
                <c16:uniqueId val="{00000005-8D1F-4688-A5A6-73A41923BB1F}"/>
              </c:ext>
            </c:extLst>
          </c:dPt>
          <c:dLbls>
            <c:dLbl>
              <c:idx val="0"/>
              <c:layout>
                <c:manualLayout>
                  <c:x val="-0.18855480704164185"/>
                  <c:y val="-0.23641123208532386"/>
                </c:manualLayout>
              </c:layout>
              <c:tx>
                <c:rich>
                  <a:bodyPr/>
                  <a:lstStyle/>
                  <a:p>
                    <a:pPr>
                      <a:defRPr sz="1400" b="1">
                        <a:latin typeface="Sylfaen" pitchFamily="18" charset="0"/>
                      </a:defRPr>
                    </a:pPr>
                    <a:r>
                      <a:rPr lang="ru-RU" sz="1250" dirty="0" err="1" smtClean="0"/>
                      <a:t>Первич</a:t>
                    </a:r>
                    <a:r>
                      <a:rPr lang="ru-RU" sz="1250" dirty="0" smtClean="0"/>
                      <a:t> </a:t>
                    </a:r>
                    <a:r>
                      <a:rPr lang="ru-RU" sz="1250" dirty="0" err="1" smtClean="0"/>
                      <a:t>ные</a:t>
                    </a:r>
                    <a:r>
                      <a:rPr lang="ru-RU" sz="1250" dirty="0" smtClean="0"/>
                      <a:t> </a:t>
                    </a:r>
                  </a:p>
                  <a:p>
                    <a:pPr>
                      <a:defRPr sz="1400" b="1">
                        <a:latin typeface="Sylfaen" pitchFamily="18" charset="0"/>
                      </a:defRPr>
                    </a:pPr>
                    <a:r>
                      <a:rPr lang="ru-RU" sz="1250" dirty="0" smtClean="0"/>
                      <a:t>59 %</a:t>
                    </a:r>
                    <a:endParaRPr lang="ru-RU" sz="1250" dirty="0"/>
                  </a:p>
                </c:rich>
              </c:tx>
              <c:spPr>
                <a:scene3d>
                  <a:camera prst="orthographicFront"/>
                  <a:lightRig rig="threePt" dir="t"/>
                </a:scene3d>
                <a:sp3d>
                  <a:bevelT w="114300" prst="artDeco"/>
                </a:sp3d>
              </c:sp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D1F-4688-A5A6-73A41923BB1F}"/>
                </c:ext>
              </c:extLst>
            </c:dLbl>
            <c:dLbl>
              <c:idx val="1"/>
              <c:layout>
                <c:manualLayout>
                  <c:x val="-3.1431604678341704E-2"/>
                  <c:y val="5.7847428100548846E-2"/>
                </c:manualLayout>
              </c:layout>
              <c:tx>
                <c:rich>
                  <a:bodyPr/>
                  <a:lstStyle/>
                  <a:p>
                    <a:pPr>
                      <a:defRPr sz="1300" b="1">
                        <a:latin typeface="Sylfaen" pitchFamily="18" charset="0"/>
                      </a:defRPr>
                    </a:pPr>
                    <a:r>
                      <a:rPr lang="ru-RU" sz="1300" dirty="0" smtClean="0"/>
                      <a:t>Повтор </a:t>
                    </a:r>
                    <a:r>
                      <a:rPr lang="ru-RU" sz="1300" dirty="0" err="1" smtClean="0"/>
                      <a:t>ные</a:t>
                    </a:r>
                    <a:r>
                      <a:rPr lang="ru-RU" sz="1300" dirty="0"/>
                      <a:t>
</a:t>
                    </a:r>
                    <a:r>
                      <a:rPr lang="ru-RU" sz="1300" dirty="0" smtClean="0"/>
                      <a:t>12 %</a:t>
                    </a:r>
                    <a:endParaRPr lang="ru-RU" sz="1300" dirty="0"/>
                  </a:p>
                </c:rich>
              </c:tx>
              <c:spPr>
                <a:scene3d>
                  <a:camera prst="orthographicFront"/>
                  <a:lightRig rig="threePt" dir="t"/>
                </a:scene3d>
                <a:sp3d>
                  <a:bevelT w="114300" prst="artDeco"/>
                </a:sp3d>
              </c:sp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D1F-4688-A5A6-73A41923BB1F}"/>
                </c:ext>
              </c:extLst>
            </c:dLbl>
            <c:dLbl>
              <c:idx val="2"/>
              <c:layout>
                <c:manualLayout>
                  <c:x val="-9.6056271525386067E-2"/>
                  <c:y val="-6.3131874236195984E-2"/>
                </c:manualLayout>
              </c:layout>
              <c:tx>
                <c:rich>
                  <a:bodyPr/>
                  <a:lstStyle/>
                  <a:p>
                    <a:pPr>
                      <a:defRPr sz="1300"/>
                    </a:pPr>
                    <a:r>
                      <a:rPr lang="ru-RU" sz="1300" b="1" dirty="0" smtClean="0">
                        <a:latin typeface="Sylfaen" pitchFamily="18" charset="0"/>
                      </a:rPr>
                      <a:t>Много</a:t>
                    </a:r>
                  </a:p>
                  <a:p>
                    <a:pPr>
                      <a:defRPr sz="1300"/>
                    </a:pPr>
                    <a:r>
                      <a:rPr lang="ru-RU" sz="1300" b="1" dirty="0" smtClean="0">
                        <a:latin typeface="Sylfaen" pitchFamily="18" charset="0"/>
                      </a:rPr>
                      <a:t>кратные</a:t>
                    </a:r>
                    <a:r>
                      <a:rPr lang="ru-RU" sz="1300" b="1" dirty="0">
                        <a:latin typeface="Sylfaen" pitchFamily="18" charset="0"/>
                      </a:rPr>
                      <a:t>
</a:t>
                    </a:r>
                    <a:r>
                      <a:rPr lang="ru-RU" sz="1300" b="1" dirty="0" smtClean="0">
                        <a:latin typeface="Sylfaen" pitchFamily="18" charset="0"/>
                      </a:rPr>
                      <a:t>29 %</a:t>
                    </a:r>
                    <a:endParaRPr lang="ru-RU" sz="1300" b="1" dirty="0">
                      <a:latin typeface="Sylfaen" pitchFamily="18" charset="0"/>
                    </a:endParaRPr>
                  </a:p>
                </c:rich>
              </c:tx>
              <c:spPr>
                <a:scene3d>
                  <a:camera prst="orthographicFront"/>
                  <a:lightRig rig="threePt" dir="t"/>
                </a:scene3d>
                <a:sp3d>
                  <a:bevelT w="114300" prst="artDeco"/>
                </a:sp3d>
              </c:sp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8D1F-4688-A5A6-73A41923BB1F}"/>
                </c:ext>
              </c:extLst>
            </c:dLbl>
            <c:spPr>
              <a:scene3d>
                <a:camera prst="orthographicFront"/>
                <a:lightRig rig="threePt" dir="t"/>
              </a:scene3d>
              <a:sp3d>
                <a:bevelT w="114300" prst="artDeco"/>
              </a:sp3d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Первичные</c:v>
                </c:pt>
                <c:pt idx="1">
                  <c:v>Повторные</c:v>
                </c:pt>
                <c:pt idx="2">
                  <c:v>Многократные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59</c:v>
                </c:pt>
                <c:pt idx="1">
                  <c:v>12</c:v>
                </c:pt>
                <c:pt idx="2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D1F-4688-A5A6-73A41923BB1F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Многократные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dLbls>
            <c:dLbl>
              <c:idx val="0"/>
              <c:layout>
                <c:manualLayout>
                  <c:x val="-5.0391226371672967E-2"/>
                  <c:y val="0.1111283338500154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CD3E-44DB-85BF-6B60762BFC3F}"/>
                </c:ext>
              </c:extLst>
            </c:dLbl>
            <c:dLbl>
              <c:idx val="1"/>
              <c:layout>
                <c:manualLayout>
                  <c:x val="-4.2832542415921993E-2"/>
                  <c:y val="0.11112833385001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D3E-44DB-85BF-6B60762BFC3F}"/>
                </c:ext>
              </c:extLst>
            </c:dLbl>
            <c:dLbl>
              <c:idx val="2"/>
              <c:layout>
                <c:manualLayout>
                  <c:x val="-3.7793419778754743E-2"/>
                  <c:y val="9.52528575857276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CD3E-44DB-85BF-6B60762BFC3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Лист1!$B$2:$B$4</c:f>
              <c:numCache>
                <c:formatCode>0%</c:formatCode>
                <c:ptCount val="3"/>
                <c:pt idx="0">
                  <c:v>0.18</c:v>
                </c:pt>
                <c:pt idx="1">
                  <c:v>0.23</c:v>
                </c:pt>
                <c:pt idx="2">
                  <c:v>0.28999999999999998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D3E-44DB-85BF-6B60762BFC3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Повторные</c:v>
                </c:pt>
              </c:strCache>
            </c:strRef>
          </c:tx>
          <c:spPr>
            <a:ln>
              <a:solidFill>
                <a:srgbClr val="FFFF00"/>
              </a:solidFill>
            </a:ln>
          </c:spPr>
          <c:marker>
            <c:spPr>
              <a:solidFill>
                <a:srgbClr val="FFFF00"/>
              </a:solidFill>
              <a:ln>
                <a:solidFill>
                  <a:srgbClr val="FFFF00"/>
                </a:solidFill>
              </a:ln>
            </c:spPr>
          </c:marker>
          <c:dLbls>
            <c:dLbl>
              <c:idx val="0"/>
              <c:layout>
                <c:manualLayout>
                  <c:x val="-6.5508594283174862E-2"/>
                  <c:y val="-0.1666925007750232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CD3E-44DB-85BF-6B60762BFC3F}"/>
                </c:ext>
              </c:extLst>
            </c:dLbl>
            <c:dLbl>
              <c:idx val="1"/>
              <c:layout>
                <c:manualLayout>
                  <c:x val="-4.2832542415921993E-2"/>
                  <c:y val="-0.14287928637859135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CD3E-44DB-85BF-6B60762BFC3F}"/>
                </c:ext>
              </c:extLst>
            </c:dLbl>
            <c:dLbl>
              <c:idx val="2"/>
              <c:layout>
                <c:manualLayout>
                  <c:x val="-3.7793419778754743E-2"/>
                  <c:y val="-0.10319059571787155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12%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CD3E-44DB-85BF-6B60762BFC3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Лист1!$C$2:$C$4</c:f>
              <c:numCache>
                <c:formatCode>0%</c:formatCode>
                <c:ptCount val="3"/>
                <c:pt idx="0">
                  <c:v>0.25</c:v>
                </c:pt>
                <c:pt idx="1">
                  <c:v>0.2</c:v>
                </c:pt>
                <c:pt idx="2">
                  <c:v>0.12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CD3E-44DB-85BF-6B60762BFC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6792448"/>
        <c:axId val="106793984"/>
      </c:lineChart>
      <c:catAx>
        <c:axId val="10679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6793984"/>
        <c:crosses val="autoZero"/>
        <c:auto val="1"/>
        <c:lblAlgn val="ctr"/>
        <c:lblOffset val="100"/>
        <c:noMultiLvlLbl val="0"/>
      </c:catAx>
      <c:valAx>
        <c:axId val="10679398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06792448"/>
        <c:crosses val="autoZero"/>
        <c:crossBetween val="between"/>
      </c:valAx>
    </c:plotArea>
    <c:legend>
      <c:legendPos val="r"/>
      <c:layout/>
      <c:overlay val="0"/>
    </c:legend>
    <c:plotVisOnly val="1"/>
    <c:dispBlanksAs val="zero"/>
    <c:showDLblsOverMax val="0"/>
  </c:chart>
  <c:txPr>
    <a:bodyPr/>
    <a:lstStyle/>
    <a:p>
      <a:pPr>
        <a:defRPr sz="1600" b="1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520873819120279"/>
          <c:y val="0.17356768020816035"/>
          <c:w val="0.62371667264657293"/>
          <c:h val="0.6019161065822972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00CC00"/>
            </a:solidFill>
            <a:effectLst>
              <a:innerShdw blurRad="63500" dist="508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1"/>
              <c:layout>
                <c:manualLayout>
                  <c:x val="-5.3001493414914723E-4"/>
                  <c:y val="-1.17379357942176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27A-4FF4-B819-7E9E7B556B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 i="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на бумажном носителе</c:v>
                </c:pt>
                <c:pt idx="1">
                  <c:v>в электронной форме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35</c:v>
                </c:pt>
                <c:pt idx="1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7A-4FF4-B819-7E9E7B556BA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C0000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1.3749708298526443E-2"/>
                  <c:y val="5.66626536971636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27A-4FF4-B819-7E9E7B556BA4}"/>
                </c:ext>
              </c:extLst>
            </c:dLbl>
            <c:dLbl>
              <c:idx val="1"/>
              <c:layout>
                <c:manualLayout>
                  <c:x val="8.6737402965474629E-3"/>
                  <c:y val="-1.06326394528523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27A-4FF4-B819-7E9E7B556B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 i="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на бумажном носителе</c:v>
                </c:pt>
                <c:pt idx="1">
                  <c:v>в электронной форме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37</c:v>
                </c:pt>
                <c:pt idx="1">
                  <c:v>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27A-4FF4-B819-7E9E7B556BA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9900CC"/>
            </a:solidFill>
            <a:effectLst>
              <a:innerShdw blurRad="63500" dist="508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7.2602866139099692E-3"/>
                  <c:y val="1.6166256288643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B27A-4FF4-B819-7E9E7B556BA4}"/>
                </c:ext>
              </c:extLst>
            </c:dLbl>
            <c:dLbl>
              <c:idx val="1"/>
              <c:layout>
                <c:manualLayout>
                  <c:x val="1.0328285549048606E-2"/>
                  <c:y val="8.083128144321605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B27A-4FF4-B819-7E9E7B556B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на бумажном носителе</c:v>
                </c:pt>
                <c:pt idx="1">
                  <c:v>в электронной форме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23</c:v>
                </c:pt>
                <c:pt idx="1">
                  <c:v>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27A-4FF4-B819-7E9E7B556BA4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FFFF00"/>
            </a:solidFill>
            <a:scene3d>
              <a:camera prst="orthographicFront"/>
              <a:lightRig rig="threePt" dir="t"/>
            </a:scene3d>
            <a:sp3d>
              <a:bevelT prst="angle"/>
            </a:sp3d>
          </c:spPr>
          <c:invertIfNegative val="0"/>
          <c:dLbls>
            <c:dLbl>
              <c:idx val="0"/>
              <c:layout>
                <c:manualLayout>
                  <c:x val="1.2271995740554549E-2"/>
                  <c:y val="2.05945767830687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B27A-4FF4-B819-7E9E7B556BA4}"/>
                </c:ext>
              </c:extLst>
            </c:dLbl>
            <c:dLbl>
              <c:idx val="1"/>
              <c:layout>
                <c:manualLayout>
                  <c:x val="9.2039968054159118E-3"/>
                  <c:y val="1.64756614264549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B27A-4FF4-B819-7E9E7B556B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на бумажном носителе</c:v>
                </c:pt>
                <c:pt idx="1">
                  <c:v>в электронной форме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36</c:v>
                </c:pt>
                <c:pt idx="1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27A-4FF4-B819-7E9E7B556BA4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1.8407993610831768E-2"/>
                  <c:y val="8.23783071322749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B27A-4FF4-B819-7E9E7B556BA4}"/>
                </c:ext>
              </c:extLst>
            </c:dLbl>
            <c:dLbl>
              <c:idx val="1"/>
              <c:layout>
                <c:manualLayout>
                  <c:x val="1.5339994675693186E-2"/>
                  <c:y val="8.23783071322749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B27A-4FF4-B819-7E9E7B556B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на бумажном носителе</c:v>
                </c:pt>
                <c:pt idx="1">
                  <c:v>в электронной форме</c:v>
                </c:pt>
              </c:strCache>
            </c:strRef>
          </c:cat>
          <c:val>
            <c:numRef>
              <c:f>Лист1!$F$2:$F$3</c:f>
              <c:numCache>
                <c:formatCode>General</c:formatCode>
                <c:ptCount val="2"/>
                <c:pt idx="0">
                  <c:v>24</c:v>
                </c:pt>
                <c:pt idx="1">
                  <c:v>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B27A-4FF4-B819-7E9E7B556B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9546624"/>
        <c:axId val="99548160"/>
        <c:axId val="0"/>
      </c:bar3DChart>
      <c:catAx>
        <c:axId val="995466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 i="0" baseline="0">
                <a:latin typeface="Sylfaen" pitchFamily="18" charset="0"/>
              </a:defRPr>
            </a:pPr>
            <a:endParaRPr lang="ru-RU"/>
          </a:p>
        </c:txPr>
        <c:crossAx val="99548160"/>
        <c:crosses val="autoZero"/>
        <c:auto val="1"/>
        <c:lblAlgn val="ctr"/>
        <c:lblOffset val="100"/>
        <c:noMultiLvlLbl val="0"/>
      </c:catAx>
      <c:valAx>
        <c:axId val="995481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 i="0" baseline="0"/>
            </a:pPr>
            <a:endParaRPr lang="ru-RU"/>
          </a:p>
        </c:txPr>
        <c:crossAx val="995466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3361725746319628"/>
          <c:y val="0.29426497744471675"/>
          <c:w val="0.17186012050713298"/>
          <c:h val="0.52175630550806007"/>
        </c:manualLayout>
      </c:layout>
      <c:overlay val="0"/>
      <c:txPr>
        <a:bodyPr/>
        <a:lstStyle/>
        <a:p>
          <a:pPr>
            <a:defRPr sz="1600" b="1" i="0" baseline="0"/>
          </a:pPr>
          <a:endParaRPr lang="ru-RU"/>
        </a:p>
      </c:txPr>
    </c:legend>
    <c:plotVisOnly val="1"/>
    <c:dispBlanksAs val="gap"/>
    <c:showDLblsOverMax val="0"/>
  </c:chart>
  <c:spPr>
    <a:ln>
      <a:noFill/>
    </a:ln>
    <a:scene3d>
      <a:camera prst="orthographicFront"/>
      <a:lightRig rig="threePt" dir="t"/>
    </a:scene3d>
    <a:sp3d prstMaterial="matte"/>
  </c:spPr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5240203776972409"/>
          <c:y val="0.12567207294337726"/>
          <c:w val="0.50769999972906799"/>
          <c:h val="0.71969436190451952"/>
        </c:manualLayout>
      </c:layout>
      <c:radarChart>
        <c:radarStyle val="marker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 год</c:v>
                </c:pt>
              </c:strCache>
            </c:strRef>
          </c:tx>
          <c:spPr>
            <a:ln>
              <a:solidFill>
                <a:srgbClr val="6600CC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9.3152558235631344E-2"/>
                  <c:y val="-0.18730129502203374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rgbClr val="6600CC"/>
                      </a:solidFill>
                      <a:latin typeface="Sylfae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303-4956-984D-DA6A69C49EAE}"/>
                </c:ext>
              </c:extLst>
            </c:dLbl>
            <c:dLbl>
              <c:idx val="1"/>
              <c:layout>
                <c:manualLayout>
                  <c:x val="0.17524915425012796"/>
                  <c:y val="-0.1797051254970051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rgbClr val="6600CC"/>
                      </a:solidFill>
                      <a:latin typeface="Sylfae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303-4956-984D-DA6A69C49EAE}"/>
                </c:ext>
              </c:extLst>
            </c:dLbl>
            <c:dLbl>
              <c:idx val="2"/>
              <c:layout>
                <c:manualLayout>
                  <c:x val="0.22676987763167827"/>
                  <c:y val="-2.8375027275756831E-2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rgbClr val="6600CC"/>
                      </a:solidFill>
                      <a:latin typeface="Sylfae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303-4956-984D-DA6A69C49EAE}"/>
                </c:ext>
              </c:extLst>
            </c:dLbl>
            <c:dLbl>
              <c:idx val="3"/>
              <c:layout>
                <c:manualLayout>
                  <c:x val="0.21109115950369814"/>
                  <c:y val="0.15557790613780187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rgbClr val="6600CC"/>
                      </a:solidFill>
                      <a:latin typeface="Sylfae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303-4956-984D-DA6A69C49EAE}"/>
                </c:ext>
              </c:extLst>
            </c:dLbl>
            <c:dLbl>
              <c:idx val="4"/>
              <c:layout>
                <c:manualLayout>
                  <c:x val="0.1966257269253941"/>
                  <c:y val="0.27682060625787075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rgbClr val="6600CC"/>
                      </a:solidFill>
                      <a:latin typeface="Sylfae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F303-4956-984D-DA6A69C49EAE}"/>
                </c:ext>
              </c:extLst>
            </c:dLbl>
            <c:dLbl>
              <c:idx val="5"/>
              <c:layout>
                <c:manualLayout>
                  <c:x val="-9.6495290596863132E-4"/>
                  <c:y val="0.34553031756824948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rgbClr val="6600CC"/>
                      </a:solidFill>
                      <a:latin typeface="Sylfae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F303-4956-984D-DA6A69C49EAE}"/>
                </c:ext>
              </c:extLst>
            </c:dLbl>
            <c:dLbl>
              <c:idx val="6"/>
              <c:layout>
                <c:manualLayout>
                  <c:x val="-0.32718285683712822"/>
                  <c:y val="0.21581482054889362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rgbClr val="6600CC"/>
                      </a:solidFill>
                      <a:latin typeface="Sylfae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F303-4956-984D-DA6A69C49EAE}"/>
                </c:ext>
              </c:extLst>
            </c:dLbl>
            <c:dLbl>
              <c:idx val="7"/>
              <c:layout>
                <c:manualLayout>
                  <c:x val="-0.31631062039304531"/>
                  <c:y val="0.13342515841331712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rgbClr val="6600CC"/>
                      </a:solidFill>
                      <a:latin typeface="Sylfae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F303-4956-984D-DA6A69C49EAE}"/>
                </c:ext>
              </c:extLst>
            </c:dLbl>
            <c:dLbl>
              <c:idx val="8"/>
              <c:layout>
                <c:manualLayout>
                  <c:x val="-0.39956531692528297"/>
                  <c:y val="-4.036542620935199E-2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rgbClr val="6600CC"/>
                      </a:solidFill>
                      <a:latin typeface="Sylfae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F303-4956-984D-DA6A69C49EAE}"/>
                </c:ext>
              </c:extLst>
            </c:dLbl>
            <c:dLbl>
              <c:idx val="9"/>
              <c:layout>
                <c:manualLayout>
                  <c:x val="-0.31804760292260825"/>
                  <c:y val="-0.16972722975449522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rgbClr val="6600CC"/>
                      </a:solidFill>
                      <a:latin typeface="Sylfae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F303-4956-984D-DA6A69C49EA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00467A"/>
                    </a:solidFill>
                    <a:latin typeface="Sylfae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Лист1!$A$2:$A$11</c:f>
              <c:strCache>
                <c:ptCount val="10"/>
                <c:pt idx="0">
                  <c:v>Из Администрации Президента РФ</c:v>
                </c:pt>
                <c:pt idx="1">
                  <c:v>Из Аппарата Правительства РФ</c:v>
                </c:pt>
                <c:pt idx="2">
                  <c:v>Из Совета Федерации ФС РФ</c:v>
                </c:pt>
                <c:pt idx="3">
                  <c:v>Из Государственной Думы ФС РФ</c:v>
                </c:pt>
                <c:pt idx="4">
                  <c:v>Из министерств и ведомств</c:v>
                </c:pt>
                <c:pt idx="5">
                  <c:v>От главного федерального инспектора</c:v>
                </c:pt>
                <c:pt idx="6">
                  <c:v>От заявителей на бумажном носителе и устные</c:v>
                </c:pt>
                <c:pt idx="7">
                  <c:v>От заявителей через портал взаимодействия и по электронной почте</c:v>
                </c:pt>
                <c:pt idx="8">
                  <c:v>От Общественной палаты РФ</c:v>
                </c:pt>
                <c:pt idx="9">
                  <c:v>Из других организаций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3272</c:v>
                </c:pt>
                <c:pt idx="1">
                  <c:v>182</c:v>
                </c:pt>
                <c:pt idx="2">
                  <c:v>29</c:v>
                </c:pt>
                <c:pt idx="3">
                  <c:v>180</c:v>
                </c:pt>
                <c:pt idx="4">
                  <c:v>229</c:v>
                </c:pt>
                <c:pt idx="5">
                  <c:v>10</c:v>
                </c:pt>
                <c:pt idx="6">
                  <c:v>2026</c:v>
                </c:pt>
                <c:pt idx="7">
                  <c:v>1985</c:v>
                </c:pt>
                <c:pt idx="8">
                  <c:v>8</c:v>
                </c:pt>
                <c:pt idx="9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303-4956-984D-DA6A69C49EA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 год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0.14889157161923539"/>
                  <c:y val="-0.1609850426642753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F303-4956-984D-DA6A69C49EAE}"/>
                </c:ext>
              </c:extLst>
            </c:dLbl>
            <c:dLbl>
              <c:idx val="1"/>
              <c:layout>
                <c:manualLayout>
                  <c:x val="0.23391073103230445"/>
                  <c:y val="-0.1797358676717350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F303-4956-984D-DA6A69C49EAE}"/>
                </c:ext>
              </c:extLst>
            </c:dLbl>
            <c:dLbl>
              <c:idx val="2"/>
              <c:layout>
                <c:manualLayout>
                  <c:x val="0.28250877885058329"/>
                  <c:y val="-3.03029102539256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F303-4956-984D-DA6A69C49EAE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303-4956-984D-DA6A69C49EAE}"/>
                </c:ext>
              </c:extLst>
            </c:dLbl>
            <c:dLbl>
              <c:idx val="4"/>
              <c:layout>
                <c:manualLayout>
                  <c:x val="0.26238216958158417"/>
                  <c:y val="0.2747005054552306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F303-4956-984D-DA6A69C49EAE}"/>
                </c:ext>
              </c:extLst>
            </c:dLbl>
            <c:dLbl>
              <c:idx val="5"/>
              <c:layout>
                <c:manualLayout>
                  <c:x val="3.7689245682304036E-2"/>
                  <c:y val="0.347481336409874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F303-4956-984D-DA6A69C49EAE}"/>
                </c:ext>
              </c:extLst>
            </c:dLbl>
            <c:dLbl>
              <c:idx val="6"/>
              <c:layout>
                <c:manualLayout>
                  <c:x val="-0.26129776127112214"/>
                  <c:y val="0.219847433242337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F303-4956-984D-DA6A69C49EAE}"/>
                </c:ext>
              </c:extLst>
            </c:dLbl>
            <c:dLbl>
              <c:idx val="7"/>
              <c:layout>
                <c:manualLayout>
                  <c:x val="-0.2033439437399816"/>
                  <c:y val="0.1111797087701877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F303-4956-984D-DA6A69C49EAE}"/>
                </c:ext>
              </c:extLst>
            </c:dLbl>
            <c:dLbl>
              <c:idx val="8"/>
              <c:layout>
                <c:manualLayout>
                  <c:x val="-0.34379871102571141"/>
                  <c:y val="-4.03731909854435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F303-4956-984D-DA6A69C49EAE}"/>
                </c:ext>
              </c:extLst>
            </c:dLbl>
            <c:dLbl>
              <c:idx val="9"/>
              <c:layout>
                <c:manualLayout>
                  <c:x val="-0.27496368387456355"/>
                  <c:y val="-0.1616618459027891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F303-4956-984D-DA6A69C49EA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FF0000"/>
                    </a:solidFill>
                    <a:latin typeface="Sylfae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Лист1!$A$2:$A$11</c:f>
              <c:strCache>
                <c:ptCount val="10"/>
                <c:pt idx="0">
                  <c:v>Из Администрации Президента РФ</c:v>
                </c:pt>
                <c:pt idx="1">
                  <c:v>Из Аппарата Правительства РФ</c:v>
                </c:pt>
                <c:pt idx="2">
                  <c:v>Из Совета Федерации ФС РФ</c:v>
                </c:pt>
                <c:pt idx="3">
                  <c:v>Из Государственной Думы ФС РФ</c:v>
                </c:pt>
                <c:pt idx="4">
                  <c:v>Из министерств и ведомств</c:v>
                </c:pt>
                <c:pt idx="5">
                  <c:v>От главного федерального инспектора</c:v>
                </c:pt>
                <c:pt idx="6">
                  <c:v>От заявителей на бумажном носителе и устные</c:v>
                </c:pt>
                <c:pt idx="7">
                  <c:v>От заявителей через портал взаимодействия и по электронной почте</c:v>
                </c:pt>
                <c:pt idx="8">
                  <c:v>От Общественной палаты РФ</c:v>
                </c:pt>
                <c:pt idx="9">
                  <c:v>Из других организаций</c:v>
                </c:pt>
              </c:strCache>
            </c:strRef>
          </c:cat>
          <c:val>
            <c:numRef>
              <c:f>Лист1!$C$2:$C$11</c:f>
              <c:numCache>
                <c:formatCode>General</c:formatCode>
                <c:ptCount val="10"/>
                <c:pt idx="0">
                  <c:v>4645</c:v>
                </c:pt>
                <c:pt idx="1">
                  <c:v>347</c:v>
                </c:pt>
                <c:pt idx="2">
                  <c:v>40</c:v>
                </c:pt>
                <c:pt idx="3">
                  <c:v>231</c:v>
                </c:pt>
                <c:pt idx="4">
                  <c:v>246</c:v>
                </c:pt>
                <c:pt idx="5">
                  <c:v>6</c:v>
                </c:pt>
                <c:pt idx="6">
                  <c:v>1979</c:v>
                </c:pt>
                <c:pt idx="7">
                  <c:v>5633</c:v>
                </c:pt>
                <c:pt idx="8">
                  <c:v>13</c:v>
                </c:pt>
                <c:pt idx="9">
                  <c:v>325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F303-4956-984D-DA6A69C49EA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 год</c:v>
                </c:pt>
              </c:strCache>
            </c:strRef>
          </c:tx>
          <c:spPr>
            <a:ln>
              <a:solidFill>
                <a:srgbClr val="FFFF0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0.19942883491947294"/>
                  <c:y val="-0.1167251850829460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F303-4956-984D-DA6A69C49EAE}"/>
                </c:ext>
              </c:extLst>
            </c:dLbl>
            <c:dLbl>
              <c:idx val="1"/>
              <c:layout>
                <c:manualLayout>
                  <c:x val="0.28774720679054072"/>
                  <c:y val="-0.1811252871976748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7-F303-4956-984D-DA6A69C49EAE}"/>
                </c:ext>
              </c:extLst>
            </c:dLbl>
            <c:dLbl>
              <c:idx val="2"/>
              <c:layout>
                <c:manualLayout>
                  <c:x val="0.33190656097312299"/>
                  <c:y val="-2.81750446751938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8-F303-4956-984D-DA6A69C49EAE}"/>
                </c:ext>
              </c:extLst>
            </c:dLbl>
            <c:dLbl>
              <c:idx val="3"/>
              <c:layout>
                <c:manualLayout>
                  <c:x val="0.35469842782106276"/>
                  <c:y val="0.1489252361403104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9-F303-4956-984D-DA6A69C49EAE}"/>
                </c:ext>
              </c:extLst>
            </c:dLbl>
            <c:dLbl>
              <c:idx val="4"/>
              <c:layout>
                <c:manualLayout>
                  <c:x val="0.31053907363848038"/>
                  <c:y val="0.273700433987597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A-F303-4956-984D-DA6A69C49EAE}"/>
                </c:ext>
              </c:extLst>
            </c:dLbl>
            <c:dLbl>
              <c:idx val="5"/>
              <c:layout>
                <c:manualLayout>
                  <c:x val="6.9800092221815463E-2"/>
                  <c:y val="0.3461505488666674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B-F303-4956-984D-DA6A69C49EAE}"/>
                </c:ext>
              </c:extLst>
            </c:dLbl>
            <c:dLbl>
              <c:idx val="6"/>
              <c:layout>
                <c:manualLayout>
                  <c:x val="-0.1481471345116086"/>
                  <c:y val="0.106662669127519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C-F303-4956-984D-DA6A69C49EAE}"/>
                </c:ext>
              </c:extLst>
            </c:dLbl>
            <c:dLbl>
              <c:idx val="7"/>
              <c:layout>
                <c:manualLayout>
                  <c:x val="-0.12250639647237535"/>
                  <c:y val="9.45876499810079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D-F303-4956-984D-DA6A69C49EAE}"/>
                </c:ext>
              </c:extLst>
            </c:dLbl>
            <c:dLbl>
              <c:idx val="8"/>
              <c:layout>
                <c:manualLayout>
                  <c:x val="-0.30341672741319825"/>
                  <c:y val="-4.42750702038760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E-F303-4956-984D-DA6A69C49EAE}"/>
                </c:ext>
              </c:extLst>
            </c:dLbl>
            <c:dLbl>
              <c:idx val="9"/>
              <c:layout>
                <c:manualLayout>
                  <c:x val="-0.21937171841142034"/>
                  <c:y val="-0.1630127584779073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F-F303-4956-984D-DA6A69C49EA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FFFF00"/>
                    </a:solidFill>
                    <a:latin typeface="Sylfaen" panose="010A0502050306030303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Лист1!$A$2:$A$11</c:f>
              <c:strCache>
                <c:ptCount val="10"/>
                <c:pt idx="0">
                  <c:v>Из Администрации Президента РФ</c:v>
                </c:pt>
                <c:pt idx="1">
                  <c:v>Из Аппарата Правительства РФ</c:v>
                </c:pt>
                <c:pt idx="2">
                  <c:v>Из Совета Федерации ФС РФ</c:v>
                </c:pt>
                <c:pt idx="3">
                  <c:v>Из Государственной Думы ФС РФ</c:v>
                </c:pt>
                <c:pt idx="4">
                  <c:v>Из министерств и ведомств</c:v>
                </c:pt>
                <c:pt idx="5">
                  <c:v>От главного федерального инспектора</c:v>
                </c:pt>
                <c:pt idx="6">
                  <c:v>От заявителей на бумажном носителе и устные</c:v>
                </c:pt>
                <c:pt idx="7">
                  <c:v>От заявителей через портал взаимодействия и по электронной почте</c:v>
                </c:pt>
                <c:pt idx="8">
                  <c:v>От Общественной палаты РФ</c:v>
                </c:pt>
                <c:pt idx="9">
                  <c:v>Из других организаций</c:v>
                </c:pt>
              </c:strCache>
            </c:strRef>
          </c:cat>
          <c:val>
            <c:numRef>
              <c:f>Лист1!$D$2:$D$11</c:f>
              <c:numCache>
                <c:formatCode>General</c:formatCode>
                <c:ptCount val="10"/>
                <c:pt idx="0">
                  <c:v>3021</c:v>
                </c:pt>
                <c:pt idx="1">
                  <c:v>290</c:v>
                </c:pt>
                <c:pt idx="2">
                  <c:v>37</c:v>
                </c:pt>
                <c:pt idx="3">
                  <c:v>194</c:v>
                </c:pt>
                <c:pt idx="4">
                  <c:v>200</c:v>
                </c:pt>
                <c:pt idx="5">
                  <c:v>1</c:v>
                </c:pt>
                <c:pt idx="6">
                  <c:v>8812</c:v>
                </c:pt>
                <c:pt idx="7">
                  <c:v>7938</c:v>
                </c:pt>
                <c:pt idx="8">
                  <c:v>5</c:v>
                </c:pt>
                <c:pt idx="9">
                  <c:v>150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F303-4956-984D-DA6A69C49EAE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2022</c:v>
                </c:pt>
              </c:strCache>
            </c:strRef>
          </c:tx>
          <c:spPr>
            <a:ln>
              <a:solidFill>
                <a:srgbClr val="00206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0.25925748539531507"/>
                  <c:y val="-0.2072878286817834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1-F303-4956-984D-DA6A69C49EAE}"/>
                </c:ext>
              </c:extLst>
            </c:dLbl>
            <c:dLbl>
              <c:idx val="1"/>
              <c:layout>
                <c:manualLayout>
                  <c:x val="0.33475554432911525"/>
                  <c:y val="-0.1791127840065896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2-F303-4956-984D-DA6A69C49EAE}"/>
                </c:ext>
              </c:extLst>
            </c:dLbl>
            <c:dLbl>
              <c:idx val="2"/>
              <c:layout>
                <c:manualLayout>
                  <c:x val="0.38033927802499501"/>
                  <c:y val="-2.81750446751938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3-F303-4956-984D-DA6A69C49EAE}"/>
                </c:ext>
              </c:extLst>
            </c:dLbl>
            <c:dLbl>
              <c:idx val="3"/>
              <c:layout>
                <c:manualLayout>
                  <c:x val="0.4102534910982169"/>
                  <c:y val="0.1489250776754922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4-F303-4956-984D-DA6A69C49EAE}"/>
                </c:ext>
              </c:extLst>
            </c:dLbl>
            <c:dLbl>
              <c:idx val="4"/>
              <c:layout>
                <c:manualLayout>
                  <c:x val="0.35897190285505148"/>
                  <c:y val="0.273700433987597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5-F303-4956-984D-DA6A69C49EAE}"/>
                </c:ext>
              </c:extLst>
            </c:dLbl>
            <c:dLbl>
              <c:idx val="5"/>
              <c:layout>
                <c:manualLayout>
                  <c:x val="9.4016450747751473E-2"/>
                  <c:y val="0.3461505488666675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6-F303-4956-984D-DA6A69C49EAE}"/>
                </c:ext>
              </c:extLst>
            </c:dLbl>
            <c:dLbl>
              <c:idx val="6"/>
              <c:layout>
                <c:manualLayout>
                  <c:x val="-0.11823280927368758"/>
                  <c:y val="0.161000255286822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7-F303-4956-984D-DA6A69C49EAE}"/>
                </c:ext>
              </c:extLst>
            </c:dLbl>
            <c:dLbl>
              <c:idx val="7"/>
              <c:layout>
                <c:manualLayout>
                  <c:x val="-9.9715539106727067E-3"/>
                  <c:y val="6.84251084968993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8-F303-4956-984D-DA6A69C49EAE}"/>
                </c:ext>
              </c:extLst>
            </c:dLbl>
            <c:dLbl>
              <c:idx val="8"/>
              <c:layout>
                <c:manualLayout>
                  <c:x val="-0.25498401036132623"/>
                  <c:y val="-4.42750702038761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9-F303-4956-984D-DA6A69C49EAE}"/>
                </c:ext>
              </c:extLst>
            </c:dLbl>
            <c:dLbl>
              <c:idx val="9"/>
              <c:layout>
                <c:manualLayout>
                  <c:x val="-0.16239205129157094"/>
                  <c:y val="-0.16100025528682216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761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A-F303-4956-984D-DA6A69C49EA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002060"/>
                    </a:solidFill>
                    <a:latin typeface="Sylfae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Лист1!$A$2:$A$11</c:f>
              <c:strCache>
                <c:ptCount val="10"/>
                <c:pt idx="0">
                  <c:v>Из Администрации Президента РФ</c:v>
                </c:pt>
                <c:pt idx="1">
                  <c:v>Из Аппарата Правительства РФ</c:v>
                </c:pt>
                <c:pt idx="2">
                  <c:v>Из Совета Федерации ФС РФ</c:v>
                </c:pt>
                <c:pt idx="3">
                  <c:v>Из Государственной Думы ФС РФ</c:v>
                </c:pt>
                <c:pt idx="4">
                  <c:v>Из министерств и ведомств</c:v>
                </c:pt>
                <c:pt idx="5">
                  <c:v>От главного федерального инспектора</c:v>
                </c:pt>
                <c:pt idx="6">
                  <c:v>От заявителей на бумажном носителе и устные</c:v>
                </c:pt>
                <c:pt idx="7">
                  <c:v>От заявителей через портал взаимодействия и по электронной почте</c:v>
                </c:pt>
                <c:pt idx="8">
                  <c:v>От Общественной палаты РФ</c:v>
                </c:pt>
                <c:pt idx="9">
                  <c:v>Из других организаций</c:v>
                </c:pt>
              </c:strCache>
            </c:strRef>
          </c:cat>
          <c:val>
            <c:numRef>
              <c:f>Лист1!$E$2:$E$11</c:f>
              <c:numCache>
                <c:formatCode>General</c:formatCode>
                <c:ptCount val="10"/>
                <c:pt idx="0">
                  <c:v>2804</c:v>
                </c:pt>
                <c:pt idx="1">
                  <c:v>261</c:v>
                </c:pt>
                <c:pt idx="2">
                  <c:v>16</c:v>
                </c:pt>
                <c:pt idx="3">
                  <c:v>120</c:v>
                </c:pt>
                <c:pt idx="4">
                  <c:v>206</c:v>
                </c:pt>
                <c:pt idx="5">
                  <c:v>1</c:v>
                </c:pt>
                <c:pt idx="6">
                  <c:v>5477</c:v>
                </c:pt>
                <c:pt idx="7">
                  <c:v>12418</c:v>
                </c:pt>
                <c:pt idx="8">
                  <c:v>6</c:v>
                </c:pt>
                <c:pt idx="9">
                  <c:v>113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B-F303-4956-984D-DA6A69C49E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9732992"/>
        <c:axId val="109734528"/>
      </c:radarChart>
      <c:catAx>
        <c:axId val="10973299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300" b="1">
                <a:solidFill>
                  <a:srgbClr val="00682F"/>
                </a:solidFill>
                <a:latin typeface="Sylfaen" pitchFamily="18" charset="0"/>
              </a:defRPr>
            </a:pPr>
            <a:endParaRPr lang="ru-RU"/>
          </a:p>
        </c:txPr>
        <c:crossAx val="109734528"/>
        <c:crosses val="autoZero"/>
        <c:auto val="1"/>
        <c:lblAlgn val="ctr"/>
        <c:lblOffset val="100"/>
        <c:noMultiLvlLbl val="0"/>
      </c:catAx>
      <c:valAx>
        <c:axId val="109734528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txPr>
          <a:bodyPr/>
          <a:lstStyle/>
          <a:p>
            <a:pPr>
              <a:defRPr sz="1300" b="1">
                <a:latin typeface="Sylfaen" pitchFamily="18" charset="0"/>
              </a:defRPr>
            </a:pPr>
            <a:endParaRPr lang="ru-RU"/>
          </a:p>
        </c:txPr>
        <c:crossAx val="10973299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25820347371829677"/>
          <c:y val="0.94699938151181462"/>
          <c:w val="0.52009918500008023"/>
          <c:h val="4.4950605723844315E-2"/>
        </c:manualLayout>
      </c:layout>
      <c:overlay val="0"/>
      <c:txPr>
        <a:bodyPr/>
        <a:lstStyle/>
        <a:p>
          <a:pPr>
            <a:defRPr sz="1400" b="1">
              <a:latin typeface="Sylfae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4179024496937907E-2"/>
          <c:y val="5.4728104511274286E-2"/>
          <c:w val="0.9454542869641297"/>
          <c:h val="0.5493148221346685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Активность населения 2019 год</c:v>
                </c:pt>
              </c:strCache>
            </c:strRef>
          </c:tx>
          <c:spPr>
            <a:solidFill>
              <a:srgbClr val="3333CC"/>
            </a:solidFill>
          </c:spPr>
          <c:invertIfNegative val="0"/>
          <c:dLbls>
            <c:dLbl>
              <c:idx val="0"/>
              <c:layout>
                <c:manualLayout>
                  <c:x val="-2.796657085936175E-3"/>
                  <c:y val="7.76362353315451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1C5-4F4E-941B-3A15E88B0560}"/>
                </c:ext>
              </c:extLst>
            </c:dLbl>
            <c:dLbl>
              <c:idx val="1"/>
              <c:layout>
                <c:manualLayout>
                  <c:x val="-2.8533992894926815E-3"/>
                  <c:y val="6.4230557285069171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1C5-4F4E-941B-3A15E88B0560}"/>
                </c:ext>
              </c:extLst>
            </c:dLbl>
            <c:dLbl>
              <c:idx val="2"/>
              <c:layout>
                <c:manualLayout>
                  <c:x val="-1.0997847248262027E-2"/>
                  <c:y val="6.026365857212887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61C5-4F4E-941B-3A15E88B0560}"/>
                </c:ext>
              </c:extLst>
            </c:dLbl>
            <c:dLbl>
              <c:idx val="3"/>
              <c:layout>
                <c:manualLayout>
                  <c:x val="0"/>
                  <c:y val="6.026357484475011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1C5-4F4E-941B-3A15E88B0560}"/>
                </c:ext>
              </c:extLst>
            </c:dLbl>
            <c:dLbl>
              <c:idx val="4"/>
              <c:layout>
                <c:manualLayout>
                  <c:x val="-7.5512438193069345E-5"/>
                  <c:y val="8.4792629218249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61C5-4F4E-941B-3A15E88B0560}"/>
                </c:ext>
              </c:extLst>
            </c:dLbl>
            <c:dLbl>
              <c:idx val="5"/>
              <c:layout>
                <c:manualLayout>
                  <c:x val="-4.1100341359371602E-3"/>
                  <c:y val="3.03817458257605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61C5-4F4E-941B-3A15E88B0560}"/>
                </c:ext>
              </c:extLst>
            </c:dLbl>
            <c:dLbl>
              <c:idx val="6"/>
              <c:layout>
                <c:manualLayout>
                  <c:x val="0"/>
                  <c:y val="-2.144722953162432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61C5-4F4E-941B-3A15E88B0560}"/>
                </c:ext>
              </c:extLst>
            </c:dLbl>
            <c:dLbl>
              <c:idx val="7"/>
              <c:layout>
                <c:manualLayout>
                  <c:x val="-1.3700113786456363E-3"/>
                  <c:y val="6.026357484475011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61C5-4F4E-941B-3A15E88B0560}"/>
                </c:ext>
              </c:extLst>
            </c:dLbl>
            <c:dLbl>
              <c:idx val="8"/>
              <c:layout>
                <c:manualLayout>
                  <c:x val="1.3133770500008846E-3"/>
                  <c:y val="9.2266484655377761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61C5-4F4E-941B-3A15E88B0560}"/>
                </c:ext>
              </c:extLst>
            </c:dLbl>
            <c:dLbl>
              <c:idx val="9"/>
              <c:layout>
                <c:manualLayout>
                  <c:x val="-1.8878109548267336E-5"/>
                  <c:y val="6.48769828048981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61C5-4F4E-941B-3A15E88B0560}"/>
                </c:ext>
              </c:extLst>
            </c:dLbl>
            <c:dLbl>
              <c:idx val="10"/>
              <c:layout>
                <c:manualLayout>
                  <c:x val="-5.5744360623240828E-3"/>
                  <c:y val="6.71772906513228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61C5-4F4E-941B-3A15E88B0560}"/>
                </c:ext>
              </c:extLst>
            </c:dLbl>
            <c:dLbl>
              <c:idx val="11"/>
              <c:layout>
                <c:manualLayout>
                  <c:x val="-1.3700113786456866E-3"/>
                  <c:y val="6.4336622719068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1C5-4F4E-941B-3A15E88B0560}"/>
                </c:ext>
              </c:extLst>
            </c:dLbl>
            <c:dLbl>
              <c:idx val="13"/>
              <c:layout>
                <c:manualLayout>
                  <c:x val="-5.4800455145827464E-3"/>
                  <c:y val="1.50118786344492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1C5-4F4E-941B-3A15E88B0560}"/>
                </c:ext>
              </c:extLst>
            </c:dLbl>
            <c:dLbl>
              <c:idx val="14"/>
              <c:layout>
                <c:manualLayout>
                  <c:x val="8.2200682718741192E-3"/>
                  <c:y val="8.57821636254244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1C5-4F4E-941B-3A15E88B0560}"/>
                </c:ext>
              </c:extLst>
            </c:dLbl>
            <c:dLbl>
              <c:idx val="15"/>
              <c:layout>
                <c:manualLayout>
                  <c:x val="6.8500568932283326E-3"/>
                  <c:y val="2.14455409063561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61C5-4F4E-941B-3A15E88B0560}"/>
                </c:ext>
              </c:extLst>
            </c:dLbl>
            <c:dLbl>
              <c:idx val="18"/>
              <c:layout>
                <c:manualLayout>
                  <c:x val="2.6644024441866998E-3"/>
                  <c:y val="1.15913992911488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61C5-4F4E-941B-3A15E88B0560}"/>
                </c:ext>
              </c:extLst>
            </c:dLbl>
            <c:dLbl>
              <c:idx val="19"/>
              <c:layout>
                <c:manualLayout>
                  <c:x val="-4.1290201203969309E-3"/>
                  <c:y val="6.840958686600775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61C5-4F4E-941B-3A15E88B056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latin typeface="Sylfae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Лист1!$A$2:$A$12</c:f>
              <c:strCache>
                <c:ptCount val="11"/>
                <c:pt idx="0">
                  <c:v>г. Белгород</c:v>
                </c:pt>
                <c:pt idx="1">
                  <c:v>Алексеевский городской округ</c:v>
                </c:pt>
                <c:pt idx="2">
                  <c:v>Белгородский район</c:v>
                </c:pt>
                <c:pt idx="3">
                  <c:v>Борисовский район</c:v>
                </c:pt>
                <c:pt idx="4">
                  <c:v>Валуйский городской округ</c:v>
                </c:pt>
                <c:pt idx="5">
                  <c:v>Вейделевский район</c:v>
                </c:pt>
                <c:pt idx="6">
                  <c:v>Волоконовский район</c:v>
                </c:pt>
                <c:pt idx="7">
                  <c:v>Грайворонский городской округ</c:v>
                </c:pt>
                <c:pt idx="8">
                  <c:v>Губкинский городской округ</c:v>
                </c:pt>
                <c:pt idx="9">
                  <c:v>Ивнянский район</c:v>
                </c:pt>
                <c:pt idx="10">
                  <c:v>Корочанский район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9</c:v>
                </c:pt>
                <c:pt idx="1">
                  <c:v>6</c:v>
                </c:pt>
                <c:pt idx="2">
                  <c:v>5.3</c:v>
                </c:pt>
                <c:pt idx="3">
                  <c:v>4</c:v>
                </c:pt>
                <c:pt idx="4">
                  <c:v>3.8</c:v>
                </c:pt>
                <c:pt idx="5">
                  <c:v>3.4</c:v>
                </c:pt>
                <c:pt idx="6">
                  <c:v>3.2</c:v>
                </c:pt>
                <c:pt idx="7">
                  <c:v>3.9</c:v>
                </c:pt>
                <c:pt idx="8">
                  <c:v>3</c:v>
                </c:pt>
                <c:pt idx="9">
                  <c:v>3.2</c:v>
                </c:pt>
                <c:pt idx="10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61C5-4F4E-941B-3A15E88B056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Активность населения 2020 год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>
                <c:manualLayout>
                  <c:x val="-5.4800455145827464E-3"/>
                  <c:y val="5.369828352922248E-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61C5-4F4E-941B-3A15E88B0560}"/>
                </c:ext>
              </c:extLst>
            </c:dLbl>
            <c:dLbl>
              <c:idx val="1"/>
              <c:layout>
                <c:manualLayout>
                  <c:x val="1.8878109548267336E-5"/>
                  <c:y val="4.878100674825316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61C5-4F4E-941B-3A15E88B0560}"/>
                </c:ext>
              </c:extLst>
            </c:dLbl>
            <c:dLbl>
              <c:idx val="2"/>
              <c:layout>
                <c:manualLayout>
                  <c:x val="-2.7400227572914235E-3"/>
                  <c:y val="-4.0729641469394425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61C5-4F4E-941B-3A15E88B0560}"/>
                </c:ext>
              </c:extLst>
            </c:dLbl>
            <c:dLbl>
              <c:idx val="3"/>
              <c:layout>
                <c:manualLayout>
                  <c:x val="8.2578244909706534E-3"/>
                  <c:y val="-9.03953622671251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5-61C5-4F4E-941B-3A15E88B0560}"/>
                </c:ext>
              </c:extLst>
            </c:dLbl>
            <c:dLbl>
              <c:idx val="4"/>
              <c:layout>
                <c:manualLayout>
                  <c:x val="-4.0533998072922574E-3"/>
                  <c:y val="-7.9044548805238526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61C5-4F4E-941B-3A15E88B0560}"/>
                </c:ext>
              </c:extLst>
            </c:dLbl>
            <c:dLbl>
              <c:idx val="5"/>
              <c:layout>
                <c:manualLayout>
                  <c:x val="-5.4800455145827464E-3"/>
                  <c:y val="-2.19859009921855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7-61C5-4F4E-941B-3A15E88B0560}"/>
                </c:ext>
              </c:extLst>
            </c:dLbl>
            <c:dLbl>
              <c:idx val="6"/>
              <c:layout>
                <c:manualLayout>
                  <c:x val="-2.6267541000018694E-3"/>
                  <c:y val="4.69640459596516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8-61C5-4F4E-941B-3A15E88B0560}"/>
                </c:ext>
              </c:extLst>
            </c:dLbl>
            <c:dLbl>
              <c:idx val="7"/>
              <c:layout>
                <c:manualLayout>
                  <c:x val="6.9444474409696691E-3"/>
                  <c:y val="3.8816429040503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9-61C5-4F4E-941B-3A15E88B0560}"/>
                </c:ext>
              </c:extLst>
            </c:dLbl>
            <c:dLbl>
              <c:idx val="8"/>
              <c:layout>
                <c:manualLayout>
                  <c:x val="2.8343054301210053E-3"/>
                  <c:y val="1.17730953700090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A-61C5-4F4E-941B-3A15E88B0560}"/>
                </c:ext>
              </c:extLst>
            </c:dLbl>
            <c:dLbl>
              <c:idx val="9"/>
              <c:layout>
                <c:manualLayout>
                  <c:x val="-1.3888894881939539E-3"/>
                  <c:y val="5.1037010106591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B-61C5-4F4E-941B-3A15E88B0560}"/>
                </c:ext>
              </c:extLst>
            </c:dLbl>
            <c:dLbl>
              <c:idx val="10"/>
              <c:layout>
                <c:manualLayout>
                  <c:x val="4.1855465741301289E-3"/>
                  <c:y val="5.15756815671523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C-61C5-4F4E-941B-3A15E88B0560}"/>
                </c:ext>
              </c:extLst>
            </c:dLbl>
            <c:dLbl>
              <c:idx val="11"/>
              <c:layout>
                <c:manualLayout>
                  <c:x val="8.3144588196154556E-3"/>
                  <c:y val="3.474515351883371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61C5-4F4E-941B-3A15E88B0560}"/>
                </c:ext>
              </c:extLst>
            </c:dLbl>
            <c:dLbl>
              <c:idx val="12"/>
              <c:layout>
                <c:manualLayout>
                  <c:x val="1.5145637603295622E-2"/>
                  <c:y val="4.6133242327688881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61C5-4F4E-941B-3A15E88B0560}"/>
                </c:ext>
              </c:extLst>
            </c:dLbl>
            <c:dLbl>
              <c:idx val="13"/>
              <c:layout>
                <c:manualLayout>
                  <c:x val="6.9255693314215026E-3"/>
                  <c:y val="1.0570794179038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61C5-4F4E-941B-3A15E88B0560}"/>
                </c:ext>
              </c:extLst>
            </c:dLbl>
            <c:dLbl>
              <c:idx val="14"/>
              <c:layout>
                <c:manualLayout>
                  <c:x val="1.1035603467358561E-2"/>
                  <c:y val="1.4325024511382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61C5-4F4E-941B-3A15E88B0560}"/>
                </c:ext>
              </c:extLst>
            </c:dLbl>
            <c:dLbl>
              <c:idx val="15"/>
              <c:layout>
                <c:manualLayout>
                  <c:x val="9.6655920887128762E-3"/>
                  <c:y val="-2.14455409063561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61C5-4F4E-941B-3A15E88B0560}"/>
                </c:ext>
              </c:extLst>
            </c:dLbl>
            <c:dLbl>
              <c:idx val="16"/>
              <c:layout>
                <c:manualLayout>
                  <c:x val="6.9443350831147228E-3"/>
                  <c:y val="6.02635748447502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61C5-4F4E-941B-3A15E88B0560}"/>
                </c:ext>
              </c:extLst>
            </c:dLbl>
            <c:dLbl>
              <c:idx val="17"/>
              <c:layout>
                <c:manualLayout>
                  <c:x val="1.2405614846004248E-2"/>
                  <c:y val="3.420479343300387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61C5-4F4E-941B-3A15E88B0560}"/>
                </c:ext>
              </c:extLst>
            </c:dLbl>
            <c:dLbl>
              <c:idx val="18"/>
              <c:layout>
                <c:manualLayout>
                  <c:x val="6.9633255505180368E-3"/>
                  <c:y val="-6.840958686600775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61C5-4F4E-941B-3A15E88B0560}"/>
                </c:ext>
              </c:extLst>
            </c:dLbl>
            <c:dLbl>
              <c:idx val="19"/>
              <c:layout>
                <c:manualLayout>
                  <c:x val="5.5178017336792807E-3"/>
                  <c:y val="-4.28910818127122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61C5-4F4E-941B-3A15E88B0560}"/>
                </c:ext>
              </c:extLst>
            </c:dLbl>
            <c:dLbl>
              <c:idx val="20"/>
              <c:layout>
                <c:manualLayout>
                  <c:x val="5.555555555555656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61C5-4F4E-941B-3A15E88B0560}"/>
                </c:ext>
              </c:extLst>
            </c:dLbl>
            <c:dLbl>
              <c:idx val="21"/>
              <c:layout>
                <c:manualLayout>
                  <c:x val="1.1111111111111127E-2"/>
                  <c:y val="6.02635748447502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61C5-4F4E-941B-3A15E88B056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latin typeface="Sylfae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Лист1!$A$2:$A$12</c:f>
              <c:strCache>
                <c:ptCount val="11"/>
                <c:pt idx="0">
                  <c:v>г. Белгород</c:v>
                </c:pt>
                <c:pt idx="1">
                  <c:v>Алексеевский городской округ</c:v>
                </c:pt>
                <c:pt idx="2">
                  <c:v>Белгородский район</c:v>
                </c:pt>
                <c:pt idx="3">
                  <c:v>Борисовский район</c:v>
                </c:pt>
                <c:pt idx="4">
                  <c:v>Валуйский городской округ</c:v>
                </c:pt>
                <c:pt idx="5">
                  <c:v>Вейделевский район</c:v>
                </c:pt>
                <c:pt idx="6">
                  <c:v>Волоконовский район</c:v>
                </c:pt>
                <c:pt idx="7">
                  <c:v>Грайворонский городской округ</c:v>
                </c:pt>
                <c:pt idx="8">
                  <c:v>Губкинский городской округ</c:v>
                </c:pt>
                <c:pt idx="9">
                  <c:v>Ивнянский район</c:v>
                </c:pt>
                <c:pt idx="10">
                  <c:v>Корочанский район</c:v>
                </c:pt>
              </c:strCache>
            </c:strRef>
          </c:cat>
          <c:val>
            <c:numRef>
              <c:f>Лист1!$C$2:$C$12</c:f>
              <c:numCache>
                <c:formatCode>General</c:formatCode>
                <c:ptCount val="11"/>
                <c:pt idx="0">
                  <c:v>10.68</c:v>
                </c:pt>
                <c:pt idx="1">
                  <c:v>8.34</c:v>
                </c:pt>
                <c:pt idx="2">
                  <c:v>8.41</c:v>
                </c:pt>
                <c:pt idx="3">
                  <c:v>4.2300000000000004</c:v>
                </c:pt>
                <c:pt idx="4">
                  <c:v>4.59</c:v>
                </c:pt>
                <c:pt idx="5">
                  <c:v>5.4</c:v>
                </c:pt>
                <c:pt idx="6">
                  <c:v>4.7699999999999996</c:v>
                </c:pt>
                <c:pt idx="7">
                  <c:v>4.3499999999999996</c:v>
                </c:pt>
                <c:pt idx="8">
                  <c:v>3.75</c:v>
                </c:pt>
                <c:pt idx="9">
                  <c:v>4.5599999999999996</c:v>
                </c:pt>
                <c:pt idx="10">
                  <c:v>3.68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8-61C5-4F4E-941B-3A15E88B056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strRef>
              <c:f>Лист1!$A$2:$A$12</c:f>
              <c:strCache>
                <c:ptCount val="11"/>
                <c:pt idx="0">
                  <c:v>г. Белгород</c:v>
                </c:pt>
                <c:pt idx="1">
                  <c:v>Алексеевский городской округ</c:v>
                </c:pt>
                <c:pt idx="2">
                  <c:v>Белгородский район</c:v>
                </c:pt>
                <c:pt idx="3">
                  <c:v>Борисовский район</c:v>
                </c:pt>
                <c:pt idx="4">
                  <c:v>Валуйский городской округ</c:v>
                </c:pt>
                <c:pt idx="5">
                  <c:v>Вейделевский район</c:v>
                </c:pt>
                <c:pt idx="6">
                  <c:v>Волоконовский район</c:v>
                </c:pt>
                <c:pt idx="7">
                  <c:v>Грайворонский городской округ</c:v>
                </c:pt>
                <c:pt idx="8">
                  <c:v>Губкинский городской округ</c:v>
                </c:pt>
                <c:pt idx="9">
                  <c:v>Ивнянский район</c:v>
                </c:pt>
                <c:pt idx="10">
                  <c:v>Корочанский район</c:v>
                </c:pt>
              </c:strCache>
            </c:strRef>
          </c:cat>
          <c:val>
            <c:numRef>
              <c:f>Лист1!$D$2:$D$12</c:f>
            </c:numRef>
          </c:val>
          <c:extLst>
            <c:ext xmlns:c16="http://schemas.microsoft.com/office/drawing/2014/chart" uri="{C3380CC4-5D6E-409C-BE32-E72D297353CC}">
              <c16:uniqueId val="{00000029-61C5-4F4E-941B-3A15E88B0560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Лист1!$A$2:$A$12</c:f>
              <c:strCache>
                <c:ptCount val="11"/>
                <c:pt idx="0">
                  <c:v>г. Белгород</c:v>
                </c:pt>
                <c:pt idx="1">
                  <c:v>Алексеевский городской округ</c:v>
                </c:pt>
                <c:pt idx="2">
                  <c:v>Белгородский район</c:v>
                </c:pt>
                <c:pt idx="3">
                  <c:v>Борисовский район</c:v>
                </c:pt>
                <c:pt idx="4">
                  <c:v>Валуйский городской округ</c:v>
                </c:pt>
                <c:pt idx="5">
                  <c:v>Вейделевский район</c:v>
                </c:pt>
                <c:pt idx="6">
                  <c:v>Волоконовский район</c:v>
                </c:pt>
                <c:pt idx="7">
                  <c:v>Грайворонский городской округ</c:v>
                </c:pt>
                <c:pt idx="8">
                  <c:v>Губкинский городской округ</c:v>
                </c:pt>
                <c:pt idx="9">
                  <c:v>Ивнянский район</c:v>
                </c:pt>
                <c:pt idx="10">
                  <c:v>Корочанский район</c:v>
                </c:pt>
              </c:strCache>
            </c:strRef>
          </c:cat>
          <c:val>
            <c:numRef>
              <c:f>Лист1!$E$2:$E$12</c:f>
            </c:numRef>
          </c:val>
          <c:extLst>
            <c:ext xmlns:c16="http://schemas.microsoft.com/office/drawing/2014/chart" uri="{C3380CC4-5D6E-409C-BE32-E72D297353CC}">
              <c16:uniqueId val="{0000002A-61C5-4F4E-941B-3A15E88B0560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Активность населения 2021 год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dLbl>
              <c:idx val="0"/>
              <c:layout>
                <c:manualLayout>
                  <c:x val="-1.3700113786456992E-3"/>
                  <c:y val="-4.28910818127122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B-61C5-4F4E-941B-3A15E88B0560}"/>
                </c:ext>
              </c:extLst>
            </c:dLbl>
            <c:dLbl>
              <c:idx val="1"/>
              <c:layout>
                <c:manualLayout>
                  <c:x val="-1.3700113786456866E-3"/>
                  <c:y val="-4.28910818127122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C-61C5-4F4E-941B-3A15E88B0560}"/>
                </c:ext>
              </c:extLst>
            </c:dLbl>
            <c:dLbl>
              <c:idx val="3"/>
              <c:layout>
                <c:manualLayout>
                  <c:x val="-4.1100341359370345E-3"/>
                  <c:y val="4.71801899939834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D-61C5-4F4E-941B-3A15E88B0560}"/>
                </c:ext>
              </c:extLst>
            </c:dLbl>
            <c:dLbl>
              <c:idx val="4"/>
              <c:layout>
                <c:manualLayout>
                  <c:x val="-5.4800455145827967E-3"/>
                  <c:y val="-4.28910818127122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E-61C5-4F4E-941B-3A15E88B0560}"/>
                </c:ext>
              </c:extLst>
            </c:dLbl>
            <c:dLbl>
              <c:idx val="6"/>
              <c:layout>
                <c:manualLayout>
                  <c:x val="-6.8500568932284333E-3"/>
                  <c:y val="-8.57821636254244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F-61C5-4F4E-941B-3A15E88B0560}"/>
                </c:ext>
              </c:extLst>
            </c:dLbl>
            <c:dLbl>
              <c:idx val="7"/>
              <c:layout>
                <c:manualLayout>
                  <c:x val="-2.7400227572913732E-3"/>
                  <c:y val="-2.14455409063561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0-61C5-4F4E-941B-3A15E88B0560}"/>
                </c:ext>
              </c:extLst>
            </c:dLbl>
            <c:dLbl>
              <c:idx val="8"/>
              <c:layout>
                <c:manualLayout>
                  <c:x val="-1.0046634050494504E-1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1-61C5-4F4E-941B-3A15E88B0560}"/>
                </c:ext>
              </c:extLst>
            </c:dLbl>
            <c:dLbl>
              <c:idx val="9"/>
              <c:layout>
                <c:manualLayout>
                  <c:x val="-2.7400227572912726E-3"/>
                  <c:y val="-4.28910818127122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2-61C5-4F4E-941B-3A15E88B0560}"/>
                </c:ext>
              </c:extLst>
            </c:dLbl>
            <c:dLbl>
              <c:idx val="11"/>
              <c:layout>
                <c:manualLayout>
                  <c:x val="4.1100341359370596E-3"/>
                  <c:y val="4.50356359033478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61C5-4F4E-941B-3A15E88B0560}"/>
                </c:ext>
              </c:extLst>
            </c:dLbl>
            <c:dLbl>
              <c:idx val="12"/>
              <c:layout>
                <c:manualLayout>
                  <c:x val="2.7400227572913732E-3"/>
                  <c:y val="4.93247440846190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61C5-4F4E-941B-3A15E88B0560}"/>
                </c:ext>
              </c:extLst>
            </c:dLbl>
            <c:dLbl>
              <c:idx val="13"/>
              <c:layout>
                <c:manualLayout>
                  <c:x val="1.3700113786456866E-3"/>
                  <c:y val="4.93247440846190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61C5-4F4E-941B-3A15E88B0560}"/>
                </c:ext>
              </c:extLst>
            </c:dLbl>
            <c:dLbl>
              <c:idx val="14"/>
              <c:layout>
                <c:manualLayout>
                  <c:x val="0"/>
                  <c:y val="5.36138522658902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61C5-4F4E-941B-3A15E88B0560}"/>
                </c:ext>
              </c:extLst>
            </c:dLbl>
            <c:dLbl>
              <c:idx val="15"/>
              <c:layout>
                <c:manualLayout>
                  <c:x val="5.4800455145826458E-3"/>
                  <c:y val="5.79029604471614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61C5-4F4E-941B-3A15E88B0560}"/>
                </c:ext>
              </c:extLst>
            </c:dLbl>
            <c:dLbl>
              <c:idx val="16"/>
              <c:layout>
                <c:manualLayout>
                  <c:x val="4.1100341359371602E-3"/>
                  <c:y val="5.79029604471614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8-61C5-4F4E-941B-3A15E88B0560}"/>
                </c:ext>
              </c:extLst>
            </c:dLbl>
            <c:dLbl>
              <c:idx val="17"/>
              <c:layout>
                <c:manualLayout>
                  <c:x val="4.1100341359370596E-3"/>
                  <c:y val="6.4336622719068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9-61C5-4F4E-941B-3A15E88B0560}"/>
                </c:ext>
              </c:extLst>
            </c:dLbl>
            <c:dLbl>
              <c:idx val="18"/>
              <c:layout>
                <c:manualLayout>
                  <c:x val="0"/>
                  <c:y val="5.57584063565258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A-61C5-4F4E-941B-3A15E88B0560}"/>
                </c:ext>
              </c:extLst>
            </c:dLbl>
            <c:dLbl>
              <c:idx val="19"/>
              <c:layout>
                <c:manualLayout>
                  <c:x val="1.370011378645787E-3"/>
                  <c:y val="4.07465277220765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B-61C5-4F4E-941B-3A15E88B0560}"/>
                </c:ext>
              </c:extLst>
            </c:dLbl>
            <c:dLbl>
              <c:idx val="20"/>
              <c:layout>
                <c:manualLayout>
                  <c:x val="5.4800455145827464E-3"/>
                  <c:y val="5.14692981752546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C-61C5-4F4E-941B-3A15E88B0560}"/>
                </c:ext>
              </c:extLst>
            </c:dLbl>
            <c:spPr>
              <a:solidFill>
                <a:srgbClr val="FFFF00"/>
              </a:solidFill>
            </c:spPr>
            <c:txPr>
              <a:bodyPr/>
              <a:lstStyle/>
              <a:p>
                <a:pPr>
                  <a:defRPr sz="1100" b="1">
                    <a:latin typeface="Sylfaen" panose="010A0502050306030303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Лист1!$A$2:$A$12</c:f>
              <c:strCache>
                <c:ptCount val="11"/>
                <c:pt idx="0">
                  <c:v>г. Белгород</c:v>
                </c:pt>
                <c:pt idx="1">
                  <c:v>Алексеевский городской округ</c:v>
                </c:pt>
                <c:pt idx="2">
                  <c:v>Белгородский район</c:v>
                </c:pt>
                <c:pt idx="3">
                  <c:v>Борисовский район</c:v>
                </c:pt>
                <c:pt idx="4">
                  <c:v>Валуйский городской округ</c:v>
                </c:pt>
                <c:pt idx="5">
                  <c:v>Вейделевский район</c:v>
                </c:pt>
                <c:pt idx="6">
                  <c:v>Волоконовский район</c:v>
                </c:pt>
                <c:pt idx="7">
                  <c:v>Грайворонский городской округ</c:v>
                </c:pt>
                <c:pt idx="8">
                  <c:v>Губкинский городской округ</c:v>
                </c:pt>
                <c:pt idx="9">
                  <c:v>Ивнянский район</c:v>
                </c:pt>
                <c:pt idx="10">
                  <c:v>Корочанский район</c:v>
                </c:pt>
              </c:strCache>
            </c:strRef>
          </c:cat>
          <c:val>
            <c:numRef>
              <c:f>Лист1!$F$2:$F$12</c:f>
              <c:numCache>
                <c:formatCode>General</c:formatCode>
                <c:ptCount val="11"/>
                <c:pt idx="0">
                  <c:v>17.399999999999999</c:v>
                </c:pt>
                <c:pt idx="1">
                  <c:v>9.8000000000000007</c:v>
                </c:pt>
                <c:pt idx="2">
                  <c:v>19.600000000000001</c:v>
                </c:pt>
                <c:pt idx="3">
                  <c:v>9.8000000000000007</c:v>
                </c:pt>
                <c:pt idx="4">
                  <c:v>9.8000000000000007</c:v>
                </c:pt>
                <c:pt idx="5">
                  <c:v>7.9</c:v>
                </c:pt>
                <c:pt idx="6">
                  <c:v>6.7</c:v>
                </c:pt>
                <c:pt idx="7">
                  <c:v>6.4</c:v>
                </c:pt>
                <c:pt idx="8">
                  <c:v>7.2</c:v>
                </c:pt>
                <c:pt idx="9">
                  <c:v>7.5</c:v>
                </c:pt>
                <c:pt idx="10">
                  <c:v>11.9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D-61C5-4F4E-941B-3A15E88B0560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Активность населения 2022 год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rgbClr val="002060"/>
              </a:solidFill>
            </a:ln>
          </c:spPr>
          <c:invertIfNegative val="0"/>
          <c:dLbls>
            <c:dLbl>
              <c:idx val="0"/>
              <c:layout>
                <c:manualLayout>
                  <c:x val="4.1100341359370596E-3"/>
                  <c:y val="-6.4336622719068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E-61C5-4F4E-941B-3A15E88B0560}"/>
                </c:ext>
              </c:extLst>
            </c:dLbl>
            <c:dLbl>
              <c:idx val="1"/>
              <c:layout>
                <c:manualLayout>
                  <c:x val="8.2200682718740949E-3"/>
                  <c:y val="-4.28910818127122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2B5-402D-9354-70275A5F4575}"/>
                </c:ext>
              </c:extLst>
            </c:dLbl>
            <c:dLbl>
              <c:idx val="2"/>
              <c:layout>
                <c:manualLayout>
                  <c:x val="2.0550170679685297E-2"/>
                  <c:y val="-1.965818540445780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2B5-402D-9354-70275A5F4575}"/>
                </c:ext>
              </c:extLst>
            </c:dLbl>
            <c:dLbl>
              <c:idx val="3"/>
              <c:layout>
                <c:manualLayout>
                  <c:x val="6.8500568932284333E-3"/>
                  <c:y val="-2.14455409063561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F-61C5-4F4E-941B-3A15E88B0560}"/>
                </c:ext>
              </c:extLst>
            </c:dLbl>
            <c:dLbl>
              <c:idx val="4"/>
              <c:layout>
                <c:manualLayout>
                  <c:x val="4.1100341359370596E-3"/>
                  <c:y val="-2.14455409063557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40-61C5-4F4E-941B-3A15E88B0560}"/>
                </c:ext>
              </c:extLst>
            </c:dLbl>
            <c:dLbl>
              <c:idx val="5"/>
              <c:layout>
                <c:manualLayout>
                  <c:x val="5.4800455145827464E-3"/>
                  <c:y val="-6.43366227190679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41-61C5-4F4E-941B-3A15E88B0560}"/>
                </c:ext>
              </c:extLst>
            </c:dLbl>
            <c:dLbl>
              <c:idx val="6"/>
              <c:layout>
                <c:manualLayout>
                  <c:x val="8.2200682718741192E-3"/>
                  <c:y val="-4.2891081812712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2B5-402D-9354-70275A5F4575}"/>
                </c:ext>
              </c:extLst>
            </c:dLbl>
            <c:dLbl>
              <c:idx val="7"/>
              <c:layout>
                <c:manualLayout>
                  <c:x val="6.8500568932284333E-3"/>
                  <c:y val="-1.07227704531780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42-61C5-4F4E-941B-3A15E88B0560}"/>
                </c:ext>
              </c:extLst>
            </c:dLbl>
            <c:dLbl>
              <c:idx val="8"/>
              <c:layout>
                <c:manualLayout>
                  <c:x val="1.0960091029165493E-2"/>
                  <c:y val="-2.14455409063561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43-61C5-4F4E-941B-3A15E88B0560}"/>
                </c:ext>
              </c:extLst>
            </c:dLbl>
            <c:dLbl>
              <c:idx val="9"/>
              <c:layout>
                <c:manualLayout>
                  <c:x val="4.1100341359370596E-3"/>
                  <c:y val="-1.07227704531780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44-61C5-4F4E-941B-3A15E88B0560}"/>
                </c:ext>
              </c:extLst>
            </c:dLbl>
            <c:dLbl>
              <c:idx val="10"/>
              <c:layout>
                <c:manualLayout>
                  <c:x val="6.8500568932284333E-3"/>
                  <c:y val="-2.14455409063561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45-61C5-4F4E-941B-3A15E88B0560}"/>
                </c:ext>
              </c:extLst>
            </c:dLbl>
            <c:spPr>
              <a:solidFill>
                <a:srgbClr val="002060"/>
              </a:solidFill>
            </c:spPr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  <a:latin typeface="Sylfae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Лист1!$A$2:$A$12</c:f>
              <c:strCache>
                <c:ptCount val="11"/>
                <c:pt idx="0">
                  <c:v>г. Белгород</c:v>
                </c:pt>
                <c:pt idx="1">
                  <c:v>Алексеевский городской округ</c:v>
                </c:pt>
                <c:pt idx="2">
                  <c:v>Белгородский район</c:v>
                </c:pt>
                <c:pt idx="3">
                  <c:v>Борисовский район</c:v>
                </c:pt>
                <c:pt idx="4">
                  <c:v>Валуйский городской округ</c:v>
                </c:pt>
                <c:pt idx="5">
                  <c:v>Вейделевский район</c:v>
                </c:pt>
                <c:pt idx="6">
                  <c:v>Волоконовский район</c:v>
                </c:pt>
                <c:pt idx="7">
                  <c:v>Грайворонский городской округ</c:v>
                </c:pt>
                <c:pt idx="8">
                  <c:v>Губкинский городской округ</c:v>
                </c:pt>
                <c:pt idx="9">
                  <c:v>Ивнянский район</c:v>
                </c:pt>
                <c:pt idx="10">
                  <c:v>Корочанский район</c:v>
                </c:pt>
              </c:strCache>
            </c:strRef>
          </c:cat>
          <c:val>
            <c:numRef>
              <c:f>Лист1!$G$2:$G$12</c:f>
              <c:numCache>
                <c:formatCode>General</c:formatCode>
                <c:ptCount val="11"/>
                <c:pt idx="0">
                  <c:v>23</c:v>
                </c:pt>
                <c:pt idx="1">
                  <c:v>6.9</c:v>
                </c:pt>
                <c:pt idx="2">
                  <c:v>19.3</c:v>
                </c:pt>
                <c:pt idx="3">
                  <c:v>10.9</c:v>
                </c:pt>
                <c:pt idx="4">
                  <c:v>9.6</c:v>
                </c:pt>
                <c:pt idx="5">
                  <c:v>9</c:v>
                </c:pt>
                <c:pt idx="6">
                  <c:v>6.3</c:v>
                </c:pt>
                <c:pt idx="7">
                  <c:v>7.5</c:v>
                </c:pt>
                <c:pt idx="8">
                  <c:v>7.5</c:v>
                </c:pt>
                <c:pt idx="9">
                  <c:v>6</c:v>
                </c:pt>
                <c:pt idx="10">
                  <c:v>10.3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46-61C5-4F4E-941B-3A15E88B05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7682816"/>
        <c:axId val="108184704"/>
        <c:axId val="0"/>
      </c:bar3DChart>
      <c:catAx>
        <c:axId val="1076828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 b="1">
                <a:latin typeface="Sylfaen" pitchFamily="18" charset="0"/>
              </a:defRPr>
            </a:pPr>
            <a:endParaRPr lang="ru-RU"/>
          </a:p>
        </c:txPr>
        <c:crossAx val="108184704"/>
        <c:crosses val="autoZero"/>
        <c:auto val="1"/>
        <c:lblAlgn val="ctr"/>
        <c:lblOffset val="100"/>
        <c:noMultiLvlLbl val="0"/>
      </c:catAx>
      <c:valAx>
        <c:axId val="10818470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>
                <a:latin typeface="Sylfaen" pitchFamily="18" charset="0"/>
              </a:defRPr>
            </a:pPr>
            <a:endParaRPr lang="ru-RU"/>
          </a:p>
        </c:txPr>
        <c:crossAx val="10768281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9.386634605930462E-2"/>
          <c:y val="0.83860119686381762"/>
          <c:w val="0.4564782983725128"/>
          <c:h val="0.13549360289646514"/>
        </c:manualLayout>
      </c:layout>
      <c:overlay val="0"/>
      <c:txPr>
        <a:bodyPr/>
        <a:lstStyle/>
        <a:p>
          <a:pPr>
            <a:defRPr sz="1100" b="1">
              <a:latin typeface="Sylfae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  <c:userShapes r:id="rId3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4179024496937907E-2"/>
          <c:y val="5.4728104511274286E-2"/>
          <c:w val="0.9454542869641297"/>
          <c:h val="0.5493148221346685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Активность населения 2019 год</c:v>
                </c:pt>
              </c:strCache>
            </c:strRef>
          </c:tx>
          <c:spPr>
            <a:solidFill>
              <a:srgbClr val="3333CC"/>
            </a:solidFill>
          </c:spPr>
          <c:invertIfNegative val="0"/>
          <c:dLbls>
            <c:dLbl>
              <c:idx val="0"/>
              <c:layout>
                <c:manualLayout>
                  <c:x val="-5.5366798432275608E-3"/>
                  <c:y val="7.76362353315447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1C5-4F4E-941B-3A15E88B0560}"/>
                </c:ext>
              </c:extLst>
            </c:dLbl>
            <c:dLbl>
              <c:idx val="1"/>
              <c:layout>
                <c:manualLayout>
                  <c:x val="-2.8533992894926815E-3"/>
                  <c:y val="6.4230557285069171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1C5-4F4E-941B-3A15E88B0560}"/>
                </c:ext>
              </c:extLst>
            </c:dLbl>
            <c:dLbl>
              <c:idx val="2"/>
              <c:layout>
                <c:manualLayout>
                  <c:x val="-3.7756219096584905E-5"/>
                  <c:y val="1.73725767594158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61C5-4F4E-941B-3A15E88B0560}"/>
                </c:ext>
              </c:extLst>
            </c:dLbl>
            <c:dLbl>
              <c:idx val="3"/>
              <c:layout>
                <c:manualLayout>
                  <c:x val="0"/>
                  <c:y val="6.026357484475011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1C5-4F4E-941B-3A15E88B0560}"/>
                </c:ext>
              </c:extLst>
            </c:dLbl>
            <c:dLbl>
              <c:idx val="4"/>
              <c:layout>
                <c:manualLayout>
                  <c:x val="-7.5512438193069345E-5"/>
                  <c:y val="8.4792629218249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61C5-4F4E-941B-3A15E88B0560}"/>
                </c:ext>
              </c:extLst>
            </c:dLbl>
            <c:dLbl>
              <c:idx val="5"/>
              <c:layout>
                <c:manualLayout>
                  <c:x val="-8.2200682718741192E-3"/>
                  <c:y val="5.18272867321166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61C5-4F4E-941B-3A15E88B0560}"/>
                </c:ext>
              </c:extLst>
            </c:dLbl>
            <c:dLbl>
              <c:idx val="6"/>
              <c:layout>
                <c:manualLayout>
                  <c:x val="4.1100341359370596E-3"/>
                  <c:y val="4.28893931874435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61C5-4F4E-941B-3A15E88B0560}"/>
                </c:ext>
              </c:extLst>
            </c:dLbl>
            <c:dLbl>
              <c:idx val="7"/>
              <c:layout>
                <c:manualLayout>
                  <c:x val="-1.3700113786456363E-3"/>
                  <c:y val="6.026357484475011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61C5-4F4E-941B-3A15E88B0560}"/>
                </c:ext>
              </c:extLst>
            </c:dLbl>
            <c:dLbl>
              <c:idx val="8"/>
              <c:layout>
                <c:manualLayout>
                  <c:x val="1.3133770500008846E-3"/>
                  <c:y val="9.2266484655377761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61C5-4F4E-941B-3A15E88B0560}"/>
                </c:ext>
              </c:extLst>
            </c:dLbl>
            <c:dLbl>
              <c:idx val="9"/>
              <c:layout>
                <c:manualLayout>
                  <c:x val="-1.8878109548267336E-5"/>
                  <c:y val="6.48769828048981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61C5-4F4E-941B-3A15E88B0560}"/>
                </c:ext>
              </c:extLst>
            </c:dLbl>
            <c:dLbl>
              <c:idx val="10"/>
              <c:layout>
                <c:manualLayout>
                  <c:x val="-5.5744360623240828E-3"/>
                  <c:y val="6.71772906513228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61C5-4F4E-941B-3A15E88B0560}"/>
                </c:ext>
              </c:extLst>
            </c:dLbl>
            <c:dLbl>
              <c:idx val="11"/>
              <c:layout>
                <c:manualLayout>
                  <c:x val="-1.3700113786456866E-3"/>
                  <c:y val="6.4336622719068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1C5-4F4E-941B-3A15E88B0560}"/>
                </c:ext>
              </c:extLst>
            </c:dLbl>
            <c:dLbl>
              <c:idx val="13"/>
              <c:layout>
                <c:manualLayout>
                  <c:x val="-5.4800455145827464E-3"/>
                  <c:y val="1.50118786344492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1C5-4F4E-941B-3A15E88B0560}"/>
                </c:ext>
              </c:extLst>
            </c:dLbl>
            <c:dLbl>
              <c:idx val="14"/>
              <c:layout>
                <c:manualLayout>
                  <c:x val="8.2200682718741192E-3"/>
                  <c:y val="8.57821636254244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1C5-4F4E-941B-3A15E88B0560}"/>
                </c:ext>
              </c:extLst>
            </c:dLbl>
            <c:dLbl>
              <c:idx val="15"/>
              <c:layout>
                <c:manualLayout>
                  <c:x val="6.8500568932283326E-3"/>
                  <c:y val="2.14455409063561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61C5-4F4E-941B-3A15E88B0560}"/>
                </c:ext>
              </c:extLst>
            </c:dLbl>
            <c:dLbl>
              <c:idx val="18"/>
              <c:layout>
                <c:manualLayout>
                  <c:x val="2.6644024441866998E-3"/>
                  <c:y val="1.15913992911488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61C5-4F4E-941B-3A15E88B0560}"/>
                </c:ext>
              </c:extLst>
            </c:dLbl>
            <c:dLbl>
              <c:idx val="19"/>
              <c:layout>
                <c:manualLayout>
                  <c:x val="-4.1290201203969309E-3"/>
                  <c:y val="6.840958686600775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61C5-4F4E-941B-3A15E88B056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latin typeface="Sylfae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Лист1!$A$2:$A$12</c:f>
              <c:strCache>
                <c:ptCount val="11"/>
                <c:pt idx="0">
                  <c:v>Красненский район</c:v>
                </c:pt>
                <c:pt idx="1">
                  <c:v>Краснояружский район</c:v>
                </c:pt>
                <c:pt idx="2">
                  <c:v>Красногвардейский район</c:v>
                </c:pt>
                <c:pt idx="3">
                  <c:v>Новооскольский городской округ</c:v>
                </c:pt>
                <c:pt idx="4">
                  <c:v>Прохоровский район</c:v>
                </c:pt>
                <c:pt idx="5">
                  <c:v>Ракитянский район</c:v>
                </c:pt>
                <c:pt idx="6">
                  <c:v>Ровеньской район</c:v>
                </c:pt>
                <c:pt idx="7">
                  <c:v>Старооскольский городской округ</c:v>
                </c:pt>
                <c:pt idx="8">
                  <c:v>Чернянский район</c:v>
                </c:pt>
                <c:pt idx="9">
                  <c:v>Шебекинский городской округ</c:v>
                </c:pt>
                <c:pt idx="10">
                  <c:v>Яковлевский городской округ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4.2</c:v>
                </c:pt>
                <c:pt idx="1">
                  <c:v>4.3</c:v>
                </c:pt>
                <c:pt idx="2">
                  <c:v>3.5</c:v>
                </c:pt>
                <c:pt idx="3">
                  <c:v>3.3</c:v>
                </c:pt>
                <c:pt idx="4">
                  <c:v>3.4</c:v>
                </c:pt>
                <c:pt idx="5">
                  <c:v>3.4</c:v>
                </c:pt>
                <c:pt idx="6">
                  <c:v>5</c:v>
                </c:pt>
                <c:pt idx="7">
                  <c:v>3.1</c:v>
                </c:pt>
                <c:pt idx="8">
                  <c:v>3</c:v>
                </c:pt>
                <c:pt idx="9">
                  <c:v>2.7</c:v>
                </c:pt>
                <c:pt idx="10">
                  <c:v>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61C5-4F4E-941B-3A15E88B056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Активность населения 2020 год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>
                <c:manualLayout>
                  <c:x val="-9.5900796505198182E-3"/>
                  <c:y val="-2.09085580710634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61C5-4F4E-941B-3A15E88B0560}"/>
                </c:ext>
              </c:extLst>
            </c:dLbl>
            <c:dLbl>
              <c:idx val="1"/>
              <c:layout>
                <c:manualLayout>
                  <c:x val="-5.4611674050344793E-3"/>
                  <c:y val="4.878100674825316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61C5-4F4E-941B-3A15E88B0560}"/>
                </c:ext>
              </c:extLst>
            </c:dLbl>
            <c:dLbl>
              <c:idx val="2"/>
              <c:layout>
                <c:manualLayout>
                  <c:x val="2.7400227572913732E-3"/>
                  <c:y val="-6.840958686600775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61C5-4F4E-941B-3A15E88B0560}"/>
                </c:ext>
              </c:extLst>
            </c:dLbl>
            <c:dLbl>
              <c:idx val="3"/>
              <c:layout>
                <c:manualLayout>
                  <c:x val="1.407767597742171E-3"/>
                  <c:y val="-9.0395487858193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5-61C5-4F4E-941B-3A15E88B0560}"/>
                </c:ext>
              </c:extLst>
            </c:dLbl>
            <c:dLbl>
              <c:idx val="4"/>
              <c:layout>
                <c:manualLayout>
                  <c:x val="-4.0533998072922574E-3"/>
                  <c:y val="-7.9044548805238526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61C5-4F4E-941B-3A15E88B0560}"/>
                </c:ext>
              </c:extLst>
            </c:dLbl>
            <c:dLbl>
              <c:idx val="5"/>
              <c:layout>
                <c:manualLayout>
                  <c:x val="-6.8500568932284333E-3"/>
                  <c:y val="-6.487698280489854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7-61C5-4F4E-941B-3A15E88B0560}"/>
                </c:ext>
              </c:extLst>
            </c:dLbl>
            <c:dLbl>
              <c:idx val="6"/>
              <c:layout>
                <c:manualLayout>
                  <c:x val="1.1073359686455097E-2"/>
                  <c:y val="-3.881811766577355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8-61C5-4F4E-941B-3A15E88B0560}"/>
                </c:ext>
              </c:extLst>
            </c:dLbl>
            <c:dLbl>
              <c:idx val="7"/>
              <c:layout>
                <c:manualLayout>
                  <c:x val="-4.0156435881957232E-3"/>
                  <c:y val="-4.0746527722076596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9-61C5-4F4E-941B-3A15E88B0560}"/>
                </c:ext>
              </c:extLst>
            </c:dLbl>
            <c:dLbl>
              <c:idx val="8"/>
              <c:layout>
                <c:manualLayout>
                  <c:x val="2.8343054301210053E-3"/>
                  <c:y val="1.17730953700090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A-61C5-4F4E-941B-3A15E88B0560}"/>
                </c:ext>
              </c:extLst>
            </c:dLbl>
            <c:dLbl>
              <c:idx val="9"/>
              <c:layout>
                <c:manualLayout>
                  <c:x val="-6.8689350027765998E-3"/>
                  <c:y val="8.145928293878885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B-61C5-4F4E-941B-3A15E88B0560}"/>
                </c:ext>
              </c:extLst>
            </c:dLbl>
            <c:dLbl>
              <c:idx val="10"/>
              <c:layout>
                <c:manualLayout>
                  <c:x val="-4.0345216977439903E-3"/>
                  <c:y val="8.684599754440114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C-61C5-4F4E-941B-3A15E88B0560}"/>
                </c:ext>
              </c:extLst>
            </c:dLbl>
            <c:dLbl>
              <c:idx val="11"/>
              <c:layout>
                <c:manualLayout>
                  <c:x val="8.3144588196154556E-3"/>
                  <c:y val="3.474515351883371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61C5-4F4E-941B-3A15E88B0560}"/>
                </c:ext>
              </c:extLst>
            </c:dLbl>
            <c:dLbl>
              <c:idx val="12"/>
              <c:layout>
                <c:manualLayout>
                  <c:x val="1.5145637603295622E-2"/>
                  <c:y val="4.6133242327688881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61C5-4F4E-941B-3A15E88B0560}"/>
                </c:ext>
              </c:extLst>
            </c:dLbl>
            <c:dLbl>
              <c:idx val="13"/>
              <c:layout>
                <c:manualLayout>
                  <c:x val="6.9255693314215026E-3"/>
                  <c:y val="1.0570794179038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61C5-4F4E-941B-3A15E88B0560}"/>
                </c:ext>
              </c:extLst>
            </c:dLbl>
            <c:dLbl>
              <c:idx val="14"/>
              <c:layout>
                <c:manualLayout>
                  <c:x val="1.1035603467358561E-2"/>
                  <c:y val="1.4325024511382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61C5-4F4E-941B-3A15E88B0560}"/>
                </c:ext>
              </c:extLst>
            </c:dLbl>
            <c:dLbl>
              <c:idx val="15"/>
              <c:layout>
                <c:manualLayout>
                  <c:x val="9.6655920887128762E-3"/>
                  <c:y val="-2.14455409063561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61C5-4F4E-941B-3A15E88B0560}"/>
                </c:ext>
              </c:extLst>
            </c:dLbl>
            <c:dLbl>
              <c:idx val="16"/>
              <c:layout>
                <c:manualLayout>
                  <c:x val="6.9443350831147228E-3"/>
                  <c:y val="6.02635748447502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61C5-4F4E-941B-3A15E88B0560}"/>
                </c:ext>
              </c:extLst>
            </c:dLbl>
            <c:dLbl>
              <c:idx val="17"/>
              <c:layout>
                <c:manualLayout>
                  <c:x val="1.2405614846004248E-2"/>
                  <c:y val="3.420479343300387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61C5-4F4E-941B-3A15E88B0560}"/>
                </c:ext>
              </c:extLst>
            </c:dLbl>
            <c:dLbl>
              <c:idx val="18"/>
              <c:layout>
                <c:manualLayout>
                  <c:x val="6.9633255505180368E-3"/>
                  <c:y val="-6.840958686600775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61C5-4F4E-941B-3A15E88B0560}"/>
                </c:ext>
              </c:extLst>
            </c:dLbl>
            <c:dLbl>
              <c:idx val="19"/>
              <c:layout>
                <c:manualLayout>
                  <c:x val="5.5178017336792807E-3"/>
                  <c:y val="-4.28910818127122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61C5-4F4E-941B-3A15E88B0560}"/>
                </c:ext>
              </c:extLst>
            </c:dLbl>
            <c:dLbl>
              <c:idx val="20"/>
              <c:layout>
                <c:manualLayout>
                  <c:x val="5.555555555555656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61C5-4F4E-941B-3A15E88B0560}"/>
                </c:ext>
              </c:extLst>
            </c:dLbl>
            <c:dLbl>
              <c:idx val="21"/>
              <c:layout>
                <c:manualLayout>
                  <c:x val="1.1111111111111127E-2"/>
                  <c:y val="6.02635748447502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61C5-4F4E-941B-3A15E88B056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latin typeface="Sylfae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Лист1!$A$2:$A$12</c:f>
              <c:strCache>
                <c:ptCount val="11"/>
                <c:pt idx="0">
                  <c:v>Красненский район</c:v>
                </c:pt>
                <c:pt idx="1">
                  <c:v>Краснояружский район</c:v>
                </c:pt>
                <c:pt idx="2">
                  <c:v>Красногвардейский район</c:v>
                </c:pt>
                <c:pt idx="3">
                  <c:v>Новооскольский городской округ</c:v>
                </c:pt>
                <c:pt idx="4">
                  <c:v>Прохоровский район</c:v>
                </c:pt>
                <c:pt idx="5">
                  <c:v>Ракитянский район</c:v>
                </c:pt>
                <c:pt idx="6">
                  <c:v>Ровеньской район</c:v>
                </c:pt>
                <c:pt idx="7">
                  <c:v>Старооскольский городской округ</c:v>
                </c:pt>
                <c:pt idx="8">
                  <c:v>Чернянский район</c:v>
                </c:pt>
                <c:pt idx="9">
                  <c:v>Шебекинский городской округ</c:v>
                </c:pt>
                <c:pt idx="10">
                  <c:v>Яковлевский городской округ</c:v>
                </c:pt>
              </c:strCache>
            </c:strRef>
          </c:cat>
          <c:val>
            <c:numRef>
              <c:f>Лист1!$C$2:$C$12</c:f>
              <c:numCache>
                <c:formatCode>General</c:formatCode>
                <c:ptCount val="11"/>
                <c:pt idx="0">
                  <c:v>8.49</c:v>
                </c:pt>
                <c:pt idx="1">
                  <c:v>6.24</c:v>
                </c:pt>
                <c:pt idx="2">
                  <c:v>4.1900000000000004</c:v>
                </c:pt>
                <c:pt idx="3">
                  <c:v>3.62</c:v>
                </c:pt>
                <c:pt idx="4">
                  <c:v>7.1</c:v>
                </c:pt>
                <c:pt idx="5">
                  <c:v>4.9800000000000004</c:v>
                </c:pt>
                <c:pt idx="6">
                  <c:v>4.16</c:v>
                </c:pt>
                <c:pt idx="7">
                  <c:v>11.83</c:v>
                </c:pt>
                <c:pt idx="8">
                  <c:v>4.37</c:v>
                </c:pt>
                <c:pt idx="9">
                  <c:v>5.62</c:v>
                </c:pt>
                <c:pt idx="10">
                  <c:v>7.28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8-61C5-4F4E-941B-3A15E88B056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strRef>
              <c:f>Лист1!$A$2:$A$12</c:f>
              <c:strCache>
                <c:ptCount val="11"/>
                <c:pt idx="0">
                  <c:v>Красненский район</c:v>
                </c:pt>
                <c:pt idx="1">
                  <c:v>Краснояружский район</c:v>
                </c:pt>
                <c:pt idx="2">
                  <c:v>Красногвардейский район</c:v>
                </c:pt>
                <c:pt idx="3">
                  <c:v>Новооскольский городской округ</c:v>
                </c:pt>
                <c:pt idx="4">
                  <c:v>Прохоровский район</c:v>
                </c:pt>
                <c:pt idx="5">
                  <c:v>Ракитянский район</c:v>
                </c:pt>
                <c:pt idx="6">
                  <c:v>Ровеньской район</c:v>
                </c:pt>
                <c:pt idx="7">
                  <c:v>Старооскольский городской округ</c:v>
                </c:pt>
                <c:pt idx="8">
                  <c:v>Чернянский район</c:v>
                </c:pt>
                <c:pt idx="9">
                  <c:v>Шебекинский городской округ</c:v>
                </c:pt>
                <c:pt idx="10">
                  <c:v>Яковлевский городской округ</c:v>
                </c:pt>
              </c:strCache>
            </c:strRef>
          </c:cat>
          <c:val>
            <c:numRef>
              <c:f>Лист1!$D$2:$D$12</c:f>
            </c:numRef>
          </c:val>
          <c:extLst>
            <c:ext xmlns:c16="http://schemas.microsoft.com/office/drawing/2014/chart" uri="{C3380CC4-5D6E-409C-BE32-E72D297353CC}">
              <c16:uniqueId val="{00000029-61C5-4F4E-941B-3A15E88B0560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Лист1!$A$2:$A$12</c:f>
              <c:strCache>
                <c:ptCount val="11"/>
                <c:pt idx="0">
                  <c:v>Красненский район</c:v>
                </c:pt>
                <c:pt idx="1">
                  <c:v>Краснояружский район</c:v>
                </c:pt>
                <c:pt idx="2">
                  <c:v>Красногвардейский район</c:v>
                </c:pt>
                <c:pt idx="3">
                  <c:v>Новооскольский городской округ</c:v>
                </c:pt>
                <c:pt idx="4">
                  <c:v>Прохоровский район</c:v>
                </c:pt>
                <c:pt idx="5">
                  <c:v>Ракитянский район</c:v>
                </c:pt>
                <c:pt idx="6">
                  <c:v>Ровеньской район</c:v>
                </c:pt>
                <c:pt idx="7">
                  <c:v>Старооскольский городской округ</c:v>
                </c:pt>
                <c:pt idx="8">
                  <c:v>Чернянский район</c:v>
                </c:pt>
                <c:pt idx="9">
                  <c:v>Шебекинский городской округ</c:v>
                </c:pt>
                <c:pt idx="10">
                  <c:v>Яковлевский городской округ</c:v>
                </c:pt>
              </c:strCache>
            </c:strRef>
          </c:cat>
          <c:val>
            <c:numRef>
              <c:f>Лист1!$E$2:$E$12</c:f>
            </c:numRef>
          </c:val>
          <c:extLst>
            <c:ext xmlns:c16="http://schemas.microsoft.com/office/drawing/2014/chart" uri="{C3380CC4-5D6E-409C-BE32-E72D297353CC}">
              <c16:uniqueId val="{0000002A-61C5-4F4E-941B-3A15E88B0560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Активность населения 2021 год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dLbl>
              <c:idx val="0"/>
              <c:layout>
                <c:manualLayout>
                  <c:x val="-2.7400227572913858E-3"/>
                  <c:y val="-1.965818540445780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B-61C5-4F4E-941B-3A15E88B0560}"/>
                </c:ext>
              </c:extLst>
            </c:dLbl>
            <c:dLbl>
              <c:idx val="1"/>
              <c:layout>
                <c:manualLayout>
                  <c:x val="2.7400227572913481E-3"/>
                  <c:y val="-4.914546351114451E-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C-61C5-4F4E-941B-3A15E88B0560}"/>
                </c:ext>
              </c:extLst>
            </c:dLbl>
            <c:dLbl>
              <c:idx val="3"/>
              <c:layout>
                <c:manualLayout>
                  <c:x val="-9.5900796505198563E-3"/>
                  <c:y val="-4.289108181271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D-61C5-4F4E-941B-3A15E88B0560}"/>
                </c:ext>
              </c:extLst>
            </c:dLbl>
            <c:dLbl>
              <c:idx val="4"/>
              <c:layout>
                <c:manualLayout>
                  <c:x val="-9.5900796505198563E-3"/>
                  <c:y val="-4.289108181271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E-61C5-4F4E-941B-3A15E88B0560}"/>
                </c:ext>
              </c:extLst>
            </c:dLbl>
            <c:dLbl>
              <c:idx val="6"/>
              <c:layout>
                <c:manualLayout>
                  <c:x val="0"/>
                  <c:y val="2.14455409063561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F-61C5-4F4E-941B-3A15E88B0560}"/>
                </c:ext>
              </c:extLst>
            </c:dLbl>
            <c:dLbl>
              <c:idx val="7"/>
              <c:layout>
                <c:manualLayout>
                  <c:x val="8.2200682718740186E-3"/>
                  <c:y val="-2.14455409063561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0-61C5-4F4E-941B-3A15E88B0560}"/>
                </c:ext>
              </c:extLst>
            </c:dLbl>
            <c:dLbl>
              <c:idx val="8"/>
              <c:layout>
                <c:manualLayout>
                  <c:x val="0"/>
                  <c:y val="-1.71564327250848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1-61C5-4F4E-941B-3A15E88B0560}"/>
                </c:ext>
              </c:extLst>
            </c:dLbl>
            <c:dLbl>
              <c:idx val="9"/>
              <c:layout>
                <c:manualLayout>
                  <c:x val="-8.2200682718742198E-3"/>
                  <c:y val="-4.289108181271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2-61C5-4F4E-941B-3A15E88B0560}"/>
                </c:ext>
              </c:extLst>
            </c:dLbl>
            <c:dLbl>
              <c:idx val="10"/>
              <c:layout>
                <c:manualLayout>
                  <c:x val="-1.0960091029165493E-2"/>
                  <c:y val="-4.289108181271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6E1D-42D0-9DE7-14FC4DC3DA3F}"/>
                </c:ext>
              </c:extLst>
            </c:dLbl>
            <c:dLbl>
              <c:idx val="11"/>
              <c:layout>
                <c:manualLayout>
                  <c:x val="4.1100341359370596E-3"/>
                  <c:y val="4.50356359033478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61C5-4F4E-941B-3A15E88B0560}"/>
                </c:ext>
              </c:extLst>
            </c:dLbl>
            <c:dLbl>
              <c:idx val="12"/>
              <c:layout>
                <c:manualLayout>
                  <c:x val="2.7400227572913732E-3"/>
                  <c:y val="4.93247440846190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61C5-4F4E-941B-3A15E88B0560}"/>
                </c:ext>
              </c:extLst>
            </c:dLbl>
            <c:dLbl>
              <c:idx val="13"/>
              <c:layout>
                <c:manualLayout>
                  <c:x val="1.3700113786456866E-3"/>
                  <c:y val="4.93247440846190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61C5-4F4E-941B-3A15E88B0560}"/>
                </c:ext>
              </c:extLst>
            </c:dLbl>
            <c:dLbl>
              <c:idx val="14"/>
              <c:layout>
                <c:manualLayout>
                  <c:x val="0"/>
                  <c:y val="5.36138522658902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61C5-4F4E-941B-3A15E88B0560}"/>
                </c:ext>
              </c:extLst>
            </c:dLbl>
            <c:dLbl>
              <c:idx val="15"/>
              <c:layout>
                <c:manualLayout>
                  <c:x val="5.4800455145826458E-3"/>
                  <c:y val="5.79029604471614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61C5-4F4E-941B-3A15E88B0560}"/>
                </c:ext>
              </c:extLst>
            </c:dLbl>
            <c:dLbl>
              <c:idx val="16"/>
              <c:layout>
                <c:manualLayout>
                  <c:x val="4.1100341359371602E-3"/>
                  <c:y val="5.79029604471614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8-61C5-4F4E-941B-3A15E88B0560}"/>
                </c:ext>
              </c:extLst>
            </c:dLbl>
            <c:dLbl>
              <c:idx val="17"/>
              <c:layout>
                <c:manualLayout>
                  <c:x val="4.1100341359370596E-3"/>
                  <c:y val="6.4336622719068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9-61C5-4F4E-941B-3A15E88B0560}"/>
                </c:ext>
              </c:extLst>
            </c:dLbl>
            <c:dLbl>
              <c:idx val="18"/>
              <c:layout>
                <c:manualLayout>
                  <c:x val="0"/>
                  <c:y val="5.57584063565258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A-61C5-4F4E-941B-3A15E88B0560}"/>
                </c:ext>
              </c:extLst>
            </c:dLbl>
            <c:dLbl>
              <c:idx val="19"/>
              <c:layout>
                <c:manualLayout>
                  <c:x val="1.370011378645787E-3"/>
                  <c:y val="4.07465277220765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B-61C5-4F4E-941B-3A15E88B0560}"/>
                </c:ext>
              </c:extLst>
            </c:dLbl>
            <c:dLbl>
              <c:idx val="20"/>
              <c:layout>
                <c:manualLayout>
                  <c:x val="5.4800455145827464E-3"/>
                  <c:y val="5.14692981752546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C-61C5-4F4E-941B-3A15E88B0560}"/>
                </c:ext>
              </c:extLst>
            </c:dLbl>
            <c:spPr>
              <a:solidFill>
                <a:srgbClr val="FFFF00"/>
              </a:solidFill>
            </c:spPr>
            <c:txPr>
              <a:bodyPr/>
              <a:lstStyle/>
              <a:p>
                <a:pPr>
                  <a:defRPr sz="1100" b="1">
                    <a:latin typeface="Sylfaen" panose="010A0502050306030303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Лист1!$A$2:$A$12</c:f>
              <c:strCache>
                <c:ptCount val="11"/>
                <c:pt idx="0">
                  <c:v>Красненский район</c:v>
                </c:pt>
                <c:pt idx="1">
                  <c:v>Краснояружский район</c:v>
                </c:pt>
                <c:pt idx="2">
                  <c:v>Красногвардейский район</c:v>
                </c:pt>
                <c:pt idx="3">
                  <c:v>Новооскольский городской округ</c:v>
                </c:pt>
                <c:pt idx="4">
                  <c:v>Прохоровский район</c:v>
                </c:pt>
                <c:pt idx="5">
                  <c:v>Ракитянский район</c:v>
                </c:pt>
                <c:pt idx="6">
                  <c:v>Ровеньской район</c:v>
                </c:pt>
                <c:pt idx="7">
                  <c:v>Старооскольский городской округ</c:v>
                </c:pt>
                <c:pt idx="8">
                  <c:v>Чернянский район</c:v>
                </c:pt>
                <c:pt idx="9">
                  <c:v>Шебекинский городской округ</c:v>
                </c:pt>
                <c:pt idx="10">
                  <c:v>Яковлевский городской округ</c:v>
                </c:pt>
              </c:strCache>
            </c:strRef>
          </c:cat>
          <c:val>
            <c:numRef>
              <c:f>Лист1!$F$2:$F$12</c:f>
              <c:numCache>
                <c:formatCode>General</c:formatCode>
                <c:ptCount val="11"/>
                <c:pt idx="0">
                  <c:v>13.6</c:v>
                </c:pt>
                <c:pt idx="1">
                  <c:v>17.7</c:v>
                </c:pt>
                <c:pt idx="2">
                  <c:v>2.4</c:v>
                </c:pt>
                <c:pt idx="3">
                  <c:v>7.1</c:v>
                </c:pt>
                <c:pt idx="4">
                  <c:v>12.5</c:v>
                </c:pt>
                <c:pt idx="5">
                  <c:v>9.9</c:v>
                </c:pt>
                <c:pt idx="6">
                  <c:v>6.5</c:v>
                </c:pt>
                <c:pt idx="7">
                  <c:v>10.1</c:v>
                </c:pt>
                <c:pt idx="8">
                  <c:v>6.9</c:v>
                </c:pt>
                <c:pt idx="9">
                  <c:v>9.1999999999999993</c:v>
                </c:pt>
                <c:pt idx="10">
                  <c:v>12.1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D-61C5-4F4E-941B-3A15E88B0560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Активность населения 2022 год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rgbClr val="002060"/>
              </a:solidFill>
            </a:ln>
          </c:spPr>
          <c:invertIfNegative val="0"/>
          <c:dLbls>
            <c:dLbl>
              <c:idx val="0"/>
              <c:layout>
                <c:manualLayout>
                  <c:x val="1.370011378645684E-2"/>
                  <c:y val="-2.14455409063559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E-61C5-4F4E-941B-3A15E88B0560}"/>
                </c:ext>
              </c:extLst>
            </c:dLbl>
            <c:dLbl>
              <c:idx val="1"/>
              <c:layout>
                <c:manualLayout>
                  <c:x val="8.2200682718740949E-3"/>
                  <c:y val="-4.28910818127122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E1D-42D0-9DE7-14FC4DC3DA3F}"/>
                </c:ext>
              </c:extLst>
            </c:dLbl>
            <c:dLbl>
              <c:idx val="3"/>
              <c:layout>
                <c:manualLayout>
                  <c:x val="6.850056893228383E-3"/>
                  <c:y val="-2.144554090635649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F-61C5-4F4E-941B-3A15E88B0560}"/>
                </c:ext>
              </c:extLst>
            </c:dLbl>
            <c:dLbl>
              <c:idx val="4"/>
              <c:layout>
                <c:manualLayout>
                  <c:x val="1.2330102407811079E-2"/>
                  <c:y val="-8.57821636254244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40-61C5-4F4E-941B-3A15E88B0560}"/>
                </c:ext>
              </c:extLst>
            </c:dLbl>
            <c:dLbl>
              <c:idx val="5"/>
              <c:layout>
                <c:manualLayout>
                  <c:x val="5.4800455145827464E-3"/>
                  <c:y val="-6.43366227190679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41-61C5-4F4E-941B-3A15E88B0560}"/>
                </c:ext>
              </c:extLst>
            </c:dLbl>
            <c:dLbl>
              <c:idx val="6"/>
              <c:layout>
                <c:manualLayout>
                  <c:x val="8.2200682718741192E-3"/>
                  <c:y val="-8.578216362542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E1D-42D0-9DE7-14FC4DC3DA3F}"/>
                </c:ext>
              </c:extLst>
            </c:dLbl>
            <c:dLbl>
              <c:idx val="7"/>
              <c:layout>
                <c:manualLayout>
                  <c:x val="2.4660204815622259E-2"/>
                  <c:y val="-1.07227704531780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42-61C5-4F4E-941B-3A15E88B0560}"/>
                </c:ext>
              </c:extLst>
            </c:dLbl>
            <c:dLbl>
              <c:idx val="8"/>
              <c:layout>
                <c:manualLayout>
                  <c:x val="1.0960091029165493E-2"/>
                  <c:y val="-2.14455409063561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43-61C5-4F4E-941B-3A15E88B0560}"/>
                </c:ext>
              </c:extLst>
            </c:dLbl>
            <c:dLbl>
              <c:idx val="9"/>
              <c:layout>
                <c:manualLayout>
                  <c:x val="4.1100341359370596E-3"/>
                  <c:y val="-1.07227704531780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44-61C5-4F4E-941B-3A15E88B0560}"/>
                </c:ext>
              </c:extLst>
            </c:dLbl>
            <c:dLbl>
              <c:idx val="10"/>
              <c:layout>
                <c:manualLayout>
                  <c:x val="1.233010240781118E-2"/>
                  <c:y val="-4.289108181271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45-61C5-4F4E-941B-3A15E88B0560}"/>
                </c:ext>
              </c:extLst>
            </c:dLbl>
            <c:spPr>
              <a:solidFill>
                <a:srgbClr val="002060"/>
              </a:solidFill>
            </c:spPr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  <a:latin typeface="Sylfae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Лист1!$A$2:$A$12</c:f>
              <c:strCache>
                <c:ptCount val="11"/>
                <c:pt idx="0">
                  <c:v>Красненский район</c:v>
                </c:pt>
                <c:pt idx="1">
                  <c:v>Краснояружский район</c:v>
                </c:pt>
                <c:pt idx="2">
                  <c:v>Красногвардейский район</c:v>
                </c:pt>
                <c:pt idx="3">
                  <c:v>Новооскольский городской округ</c:v>
                </c:pt>
                <c:pt idx="4">
                  <c:v>Прохоровский район</c:v>
                </c:pt>
                <c:pt idx="5">
                  <c:v>Ракитянский район</c:v>
                </c:pt>
                <c:pt idx="6">
                  <c:v>Ровеньской район</c:v>
                </c:pt>
                <c:pt idx="7">
                  <c:v>Старооскольский городской округ</c:v>
                </c:pt>
                <c:pt idx="8">
                  <c:v>Чернянский район</c:v>
                </c:pt>
                <c:pt idx="9">
                  <c:v>Шебекинский городской округ</c:v>
                </c:pt>
                <c:pt idx="10">
                  <c:v>Яковлевский городской округ</c:v>
                </c:pt>
              </c:strCache>
            </c:strRef>
          </c:cat>
          <c:val>
            <c:numRef>
              <c:f>Лист1!$G$2:$G$12</c:f>
              <c:numCache>
                <c:formatCode>General</c:formatCode>
                <c:ptCount val="11"/>
                <c:pt idx="0">
                  <c:v>13.5</c:v>
                </c:pt>
                <c:pt idx="1">
                  <c:v>6.7</c:v>
                </c:pt>
                <c:pt idx="2">
                  <c:v>5</c:v>
                </c:pt>
                <c:pt idx="3">
                  <c:v>7.2</c:v>
                </c:pt>
                <c:pt idx="4">
                  <c:v>12.4</c:v>
                </c:pt>
                <c:pt idx="5">
                  <c:v>7.4</c:v>
                </c:pt>
                <c:pt idx="6">
                  <c:v>6.5</c:v>
                </c:pt>
                <c:pt idx="7">
                  <c:v>9.4</c:v>
                </c:pt>
                <c:pt idx="8">
                  <c:v>5.7</c:v>
                </c:pt>
                <c:pt idx="9">
                  <c:v>10.6</c:v>
                </c:pt>
                <c:pt idx="10">
                  <c:v>12.1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46-61C5-4F4E-941B-3A15E88B05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7682816"/>
        <c:axId val="108184704"/>
        <c:axId val="0"/>
      </c:bar3DChart>
      <c:catAx>
        <c:axId val="1076828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 b="1">
                <a:latin typeface="Sylfaen" pitchFamily="18" charset="0"/>
              </a:defRPr>
            </a:pPr>
            <a:endParaRPr lang="ru-RU"/>
          </a:p>
        </c:txPr>
        <c:crossAx val="108184704"/>
        <c:crosses val="autoZero"/>
        <c:auto val="1"/>
        <c:lblAlgn val="ctr"/>
        <c:lblOffset val="100"/>
        <c:noMultiLvlLbl val="0"/>
      </c:catAx>
      <c:valAx>
        <c:axId val="10818470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>
                <a:latin typeface="Sylfaen" pitchFamily="18" charset="0"/>
              </a:defRPr>
            </a:pPr>
            <a:endParaRPr lang="ru-RU"/>
          </a:p>
        </c:txPr>
        <c:crossAx val="10768281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9.386634605930462E-2"/>
          <c:y val="0.83860119686381762"/>
          <c:w val="0.4564782983725128"/>
          <c:h val="0.13549360289646514"/>
        </c:manualLayout>
      </c:layout>
      <c:overlay val="0"/>
      <c:txPr>
        <a:bodyPr/>
        <a:lstStyle/>
        <a:p>
          <a:pPr>
            <a:defRPr sz="1100" b="1">
              <a:latin typeface="Sylfae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  <c:userShapes r:id="rId3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432650195652218"/>
          <c:y val="9.9331300033101533E-2"/>
          <c:w val="0.77609539759646784"/>
          <c:h val="0.7210956886085409"/>
        </c:manualLayout>
      </c:layout>
      <c:bar3D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 том числе меры приняты</c:v>
                </c:pt>
              </c:strCache>
            </c:strRef>
          </c:tx>
          <c:spPr>
            <a:solidFill>
              <a:srgbClr val="FFFF00"/>
            </a:solidFill>
            <a:scene3d>
              <a:camera prst="orthographicFront"/>
              <a:lightRig rig="threePt" dir="t"/>
            </a:scene3d>
            <a:sp3d>
              <a:bevelT prst="angle"/>
              <a:bevelB prst="angle"/>
            </a:sp3d>
          </c:spPr>
          <c:invertIfNegative val="0"/>
          <c:dLbls>
            <c:dLbl>
              <c:idx val="0"/>
              <c:layout>
                <c:manualLayout>
                  <c:x val="-1.1637189297577148E-4"/>
                  <c:y val="1.75507238992664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0BF-4C2B-BCFC-2CD69ADCF367}"/>
                </c:ext>
              </c:extLst>
            </c:dLbl>
            <c:dLbl>
              <c:idx val="4"/>
              <c:layout>
                <c:manualLayout>
                  <c:x val="2.083372826057194E-3"/>
                  <c:y val="4.3606034475300011E-3"/>
                </c:manualLayout>
              </c:layout>
              <c:tx>
                <c:rich>
                  <a:bodyPr/>
                  <a:lstStyle/>
                  <a:p>
                    <a:pPr>
                      <a:defRPr sz="1000" b="1">
                        <a:latin typeface="Sylfaen" pitchFamily="18" charset="0"/>
                      </a:defRPr>
                    </a:pPr>
                    <a:r>
                      <a:rPr lang="en-US" sz="1200" dirty="0" smtClean="0"/>
                      <a:t>5,5</a:t>
                    </a:r>
                    <a:endParaRPr lang="en-US" sz="1200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0BF-4C2B-BCFC-2CD69ADCF3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latin typeface="Sylfae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  <c:pt idx="3">
                  <c:v>2021 год</c:v>
                </c:pt>
                <c:pt idx="4">
                  <c:v>2022 год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9.4</c:v>
                </c:pt>
                <c:pt idx="1">
                  <c:v>13.4</c:v>
                </c:pt>
                <c:pt idx="2">
                  <c:v>6.32</c:v>
                </c:pt>
                <c:pt idx="3">
                  <c:v>5.5</c:v>
                </c:pt>
                <c:pt idx="4">
                  <c:v>5.0999999999999996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0BF-4C2B-BCFC-2CD69ADCF36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Поддержано</c:v>
                </c:pt>
              </c:strCache>
            </c:strRef>
          </c:tx>
          <c:spPr>
            <a:solidFill>
              <a:srgbClr val="339933"/>
            </a:solidFill>
            <a:scene3d>
              <a:camera prst="orthographicFront"/>
              <a:lightRig rig="threePt" dir="t"/>
            </a:scene3d>
            <a:sp3d>
              <a:bevelT prst="angle"/>
              <a:bevelB prst="angle"/>
            </a:sp3d>
          </c:spPr>
          <c:invertIfNegative val="0"/>
          <c:dLbls>
            <c:dLbl>
              <c:idx val="3"/>
              <c:layout>
                <c:manualLayout>
                  <c:x val="5.0155759302906036E-3"/>
                  <c:y val="-8.139280391480159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8E4A-415C-B7F1-E594715304B4}"/>
                </c:ext>
              </c:extLst>
            </c:dLbl>
            <c:dLbl>
              <c:idx val="4"/>
              <c:layout>
                <c:manualLayout>
                  <c:x val="0"/>
                  <c:y val="-1.4921841672658627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8E4A-415C-B7F1-E594715304B4}"/>
                </c:ext>
              </c:extLst>
            </c:dLbl>
            <c:spPr>
              <a:scene3d>
                <a:camera prst="orthographicFront"/>
                <a:lightRig rig="threePt" dir="t"/>
              </a:scene3d>
              <a:sp3d>
                <a:bevelT prst="angle"/>
              </a:sp3d>
            </c:spPr>
            <c:txPr>
              <a:bodyPr/>
              <a:lstStyle/>
              <a:p>
                <a:pPr>
                  <a:defRPr sz="1200" b="1">
                    <a:latin typeface="Sylfae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  <c:pt idx="3">
                  <c:v>2021 год</c:v>
                </c:pt>
                <c:pt idx="4">
                  <c:v>2022 год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18</c:v>
                </c:pt>
                <c:pt idx="1">
                  <c:v>23.2</c:v>
                </c:pt>
                <c:pt idx="2">
                  <c:v>10.5</c:v>
                </c:pt>
                <c:pt idx="3">
                  <c:v>10.1</c:v>
                </c:pt>
                <c:pt idx="4">
                  <c:v>9.1999999999999993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0BF-4C2B-BCFC-2CD69ADCF36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Разъяснено</c:v>
                </c:pt>
              </c:strCache>
            </c:strRef>
          </c:tx>
          <c:spPr>
            <a:solidFill>
              <a:srgbClr val="8B70CE"/>
            </a:solidFill>
            <a:scene3d>
              <a:camera prst="orthographicFront"/>
              <a:lightRig rig="threePt" dir="t"/>
            </a:scene3d>
            <a:sp3d>
              <a:bevelB prst="angle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8B70CE"/>
              </a:solidFill>
              <a:scene3d>
                <a:camera prst="orthographicFront"/>
                <a:lightRig rig="threePt" dir="t"/>
              </a:scene3d>
              <a:sp3d>
                <a:bevelT prst="angle"/>
                <a:bevelB prst="angle"/>
              </a:sp3d>
            </c:spPr>
            <c:extLst>
              <c:ext xmlns:c16="http://schemas.microsoft.com/office/drawing/2014/chart" uri="{C3380CC4-5D6E-409C-BE32-E72D297353CC}">
                <c16:uniqueId val="{00000005-90BF-4C2B-BCFC-2CD69ADCF367}"/>
              </c:ext>
            </c:extLst>
          </c:dPt>
          <c:dPt>
            <c:idx val="1"/>
            <c:invertIfNegative val="0"/>
            <c:bubble3D val="0"/>
            <c:spPr>
              <a:solidFill>
                <a:srgbClr val="8B70CE"/>
              </a:solidFill>
              <a:scene3d>
                <a:camera prst="orthographicFront"/>
                <a:lightRig rig="threePt" dir="t"/>
              </a:scene3d>
              <a:sp3d>
                <a:bevelT prst="angle"/>
                <a:bevelB prst="angle"/>
              </a:sp3d>
            </c:spPr>
            <c:extLst>
              <c:ext xmlns:c16="http://schemas.microsoft.com/office/drawing/2014/chart" uri="{C3380CC4-5D6E-409C-BE32-E72D297353CC}">
                <c16:uniqueId val="{00000007-90BF-4C2B-BCFC-2CD69ADCF367}"/>
              </c:ext>
            </c:extLst>
          </c:dPt>
          <c:dPt>
            <c:idx val="2"/>
            <c:invertIfNegative val="0"/>
            <c:bubble3D val="0"/>
            <c:spPr>
              <a:solidFill>
                <a:srgbClr val="8B70CE"/>
              </a:solidFill>
              <a:scene3d>
                <a:camera prst="orthographicFront"/>
                <a:lightRig rig="threePt" dir="t"/>
              </a:scene3d>
              <a:sp3d>
                <a:bevelT prst="angle"/>
                <a:bevelB prst="angle"/>
              </a:sp3d>
            </c:spPr>
            <c:extLst>
              <c:ext xmlns:c16="http://schemas.microsoft.com/office/drawing/2014/chart" uri="{C3380CC4-5D6E-409C-BE32-E72D297353CC}">
                <c16:uniqueId val="{00000009-90BF-4C2B-BCFC-2CD69ADCF367}"/>
              </c:ext>
            </c:extLst>
          </c:dPt>
          <c:dLbls>
            <c:dLbl>
              <c:idx val="0"/>
              <c:layout>
                <c:manualLayout>
                  <c:x val="1.2500000000000001E-2"/>
                  <c:y val="-2.812499999999999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81,8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90BF-4C2B-BCFC-2CD69ADCF367}"/>
                </c:ext>
              </c:extLst>
            </c:dLbl>
            <c:dLbl>
              <c:idx val="1"/>
              <c:layout>
                <c:manualLayout>
                  <c:x val="1.0416666666666666E-2"/>
                  <c:y val="-3.437500000000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90BF-4C2B-BCFC-2CD69ADCF367}"/>
                </c:ext>
              </c:extLst>
            </c:dLbl>
            <c:dLbl>
              <c:idx val="2"/>
              <c:layout>
                <c:manualLayout>
                  <c:x val="2.0833333333333346E-3"/>
                  <c:y val="-2.81249999999999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90BF-4C2B-BCFC-2CD69ADCF367}"/>
                </c:ext>
              </c:extLst>
            </c:dLbl>
            <c:dLbl>
              <c:idx val="3"/>
              <c:layout>
                <c:manualLayout>
                  <c:x val="4.1666666666667412E-3"/>
                  <c:y val="-2.81249999999999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90BF-4C2B-BCFC-2CD69ADCF367}"/>
                </c:ext>
              </c:extLst>
            </c:dLbl>
            <c:dLbl>
              <c:idx val="4"/>
              <c:layout>
                <c:manualLayout>
                  <c:x val="-8.7489547592418243E-4"/>
                  <c:y val="-3.72090087093505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90BF-4C2B-BCFC-2CD69ADCF367}"/>
                </c:ext>
              </c:extLst>
            </c:dLbl>
            <c:spPr>
              <a:scene3d>
                <a:camera prst="orthographicFront"/>
                <a:lightRig rig="threePt" dir="t"/>
              </a:scene3d>
              <a:sp3d>
                <a:bevelT prst="angle"/>
              </a:sp3d>
            </c:spPr>
            <c:txPr>
              <a:bodyPr/>
              <a:lstStyle/>
              <a:p>
                <a:pPr>
                  <a:defRPr sz="1400" b="1" baseline="0">
                    <a:latin typeface="Sylfae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  <c:pt idx="3">
                  <c:v>2021 год</c:v>
                </c:pt>
                <c:pt idx="4">
                  <c:v>2022 год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81.8</c:v>
                </c:pt>
                <c:pt idx="1">
                  <c:v>76.599999999999994</c:v>
                </c:pt>
                <c:pt idx="2">
                  <c:v>79.25</c:v>
                </c:pt>
                <c:pt idx="3">
                  <c:v>84.4</c:v>
                </c:pt>
                <c:pt idx="4">
                  <c:v>90.7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0BF-4C2B-BCFC-2CD69ADCF367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Не поддержано</c:v>
                </c:pt>
              </c:strCache>
            </c:strRef>
          </c:tx>
          <c:spPr>
            <a:solidFill>
              <a:srgbClr val="FF0000"/>
            </a:solidFill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prstMaterial="flat">
              <a:bevelT w="95250" h="95250" prst="angle"/>
              <a:bevelB w="95250" h="95250" prst="angle"/>
            </a:sp3d>
          </c:spPr>
          <c:invertIfNegative val="0"/>
          <c:dPt>
            <c:idx val="2"/>
            <c:invertIfNegative val="0"/>
            <c:bubble3D val="0"/>
            <c:spPr>
              <a:solidFill>
                <a:srgbClr val="FF0000"/>
              </a:solidFill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95250" h="95250" prst="angle"/>
                <a:bevelB w="95250" h="139700" prst="angle"/>
              </a:sp3d>
            </c:spPr>
            <c:extLst>
              <c:ext xmlns:c16="http://schemas.microsoft.com/office/drawing/2014/chart" uri="{C3380CC4-5D6E-409C-BE32-E72D297353CC}">
                <c16:uniqueId val="{0000000E-90BF-4C2B-BCFC-2CD69ADCF367}"/>
              </c:ext>
            </c:extLst>
          </c:dPt>
          <c:dLbls>
            <c:dLbl>
              <c:idx val="0"/>
              <c:layout>
                <c:manualLayout>
                  <c:x val="1.1999062750374144E-2"/>
                  <c:y val="-7.24196700491404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90BF-4C2B-BCFC-2CD69ADCF367}"/>
                </c:ext>
              </c:extLst>
            </c:dLbl>
            <c:dLbl>
              <c:idx val="1"/>
              <c:layout>
                <c:manualLayout>
                  <c:x val="2.3998125500748289E-2"/>
                  <c:y val="-6.9522883247174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90BF-4C2B-BCFC-2CD69ADCF367}"/>
                </c:ext>
              </c:extLst>
            </c:dLbl>
            <c:dLbl>
              <c:idx val="2"/>
              <c:layout>
                <c:manualLayout>
                  <c:x val="1.6281420434991693E-2"/>
                  <c:y val="-7.60808711886043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90BF-4C2B-BCFC-2CD69ADCF367}"/>
                </c:ext>
              </c:extLst>
            </c:dLbl>
            <c:dLbl>
              <c:idx val="3"/>
              <c:layout>
                <c:manualLayout>
                  <c:x val="1.1305545822543934E-2"/>
                  <c:y val="-6.51142431318412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90BF-4C2B-BCFC-2CD69ADCF367}"/>
                </c:ext>
              </c:extLst>
            </c:dLbl>
            <c:dLbl>
              <c:idx val="4"/>
              <c:layout>
                <c:manualLayout>
                  <c:x val="1.6718586434302011E-3"/>
                  <c:y val="-6.91838833275813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90BF-4C2B-BCFC-2CD69ADCF3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 i="0" baseline="0">
                    <a:latin typeface="Sylfae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  <c:pt idx="3">
                  <c:v>2021 год</c:v>
                </c:pt>
                <c:pt idx="4">
                  <c:v>2022 год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  <c:pt idx="0">
                  <c:v>0.2</c:v>
                </c:pt>
                <c:pt idx="1">
                  <c:v>0.2</c:v>
                </c:pt>
                <c:pt idx="2">
                  <c:v>0.1</c:v>
                </c:pt>
                <c:pt idx="3">
                  <c:v>0.1</c:v>
                </c:pt>
                <c:pt idx="4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90BF-4C2B-BCFC-2CD69ADCF3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4"/>
        <c:gapDepth val="122"/>
        <c:shape val="box"/>
        <c:axId val="140032256"/>
        <c:axId val="140129024"/>
        <c:axId val="0"/>
      </c:bar3DChart>
      <c:catAx>
        <c:axId val="140032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Sylfaen" pitchFamily="18" charset="0"/>
              </a:defRPr>
            </a:pPr>
            <a:endParaRPr lang="ru-RU"/>
          </a:p>
        </c:txPr>
        <c:crossAx val="140129024"/>
        <c:crosses val="autoZero"/>
        <c:auto val="1"/>
        <c:lblAlgn val="ctr"/>
        <c:lblOffset val="100"/>
        <c:noMultiLvlLbl val="0"/>
      </c:catAx>
      <c:valAx>
        <c:axId val="140129024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Sylfaen" pitchFamily="18" charset="0"/>
              </a:defRPr>
            </a:pPr>
            <a:endParaRPr lang="ru-RU"/>
          </a:p>
        </c:txPr>
        <c:crossAx val="14003225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8.444056175608379E-2"/>
          <c:y val="0.93191940574280707"/>
          <c:w val="0.8864365939097516"/>
          <c:h val="6.6703325472839331E-2"/>
        </c:manualLayout>
      </c:layout>
      <c:overlay val="0"/>
      <c:txPr>
        <a:bodyPr/>
        <a:lstStyle/>
        <a:p>
          <a:pPr>
            <a:defRPr sz="1200" b="1">
              <a:latin typeface="Sylfaen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cene3d>
      <a:camera prst="orthographicFront"/>
      <a:lightRig rig="threePt" dir="t"/>
    </a:scene3d>
    <a:sp3d>
      <a:bevelB prst="angle"/>
    </a:sp3d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>
                <a:latin typeface="Sylfaen" pitchFamily="18" charset="0"/>
              </a:defRPr>
            </a:pPr>
            <a:r>
              <a:rPr lang="ru-RU" sz="1600" dirty="0">
                <a:latin typeface="Sylfaen" pitchFamily="18" charset="0"/>
              </a:rPr>
              <a:t>Доля </a:t>
            </a:r>
            <a:r>
              <a:rPr lang="ru-RU" sz="1600" dirty="0" smtClean="0">
                <a:latin typeface="Sylfaen" pitchFamily="18" charset="0"/>
              </a:rPr>
              <a:t>обращений</a:t>
            </a:r>
            <a:r>
              <a:rPr lang="ru-RU" sz="1600" dirty="0">
                <a:latin typeface="Sylfaen" pitchFamily="18" charset="0"/>
              </a:rPr>
              <a:t>, </a:t>
            </a:r>
            <a:r>
              <a:rPr lang="ru-RU" sz="1600" dirty="0" smtClean="0">
                <a:latin typeface="Sylfaen" pitchFamily="18" charset="0"/>
              </a:rPr>
              <a:t>направленных на рассмотрение </a:t>
            </a:r>
            <a:r>
              <a:rPr lang="ru-RU" sz="1600" dirty="0">
                <a:latin typeface="Sylfaen" pitchFamily="18" charset="0"/>
              </a:rPr>
              <a:t>в:</a:t>
            </a:r>
          </a:p>
        </c:rich>
      </c:tx>
      <c:layout/>
      <c:overlay val="0"/>
    </c:title>
    <c:autoTitleDeleted val="0"/>
    <c:view3D>
      <c:rotX val="20"/>
      <c:rotY val="20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255886296871407E-2"/>
          <c:y val="0.22069268186506921"/>
          <c:w val="0.607643885821472"/>
          <c:h val="0.7392451113066903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обращений, направленных на рассмотрение в:</c:v>
                </c:pt>
              </c:strCache>
            </c:strRef>
          </c:tx>
          <c:explosion val="26"/>
          <c:dPt>
            <c:idx val="0"/>
            <c:bubble3D val="0"/>
            <c:explosion val="9"/>
            <c:spPr>
              <a:solidFill>
                <a:srgbClr val="990099"/>
              </a:solidFill>
              <a:scene3d>
                <a:camera prst="orthographicFront"/>
                <a:lightRig rig="threePt" dir="t"/>
              </a:scene3d>
              <a:sp3d>
                <a:bevelT w="139700" h="139700" prst="divot"/>
              </a:sp3d>
            </c:spPr>
            <c:extLst>
              <c:ext xmlns:c16="http://schemas.microsoft.com/office/drawing/2014/chart" uri="{C3380CC4-5D6E-409C-BE32-E72D297353CC}">
                <c16:uniqueId val="{00000001-8E58-40DE-AAFD-634F1176F902}"/>
              </c:ext>
            </c:extLst>
          </c:dPt>
          <c:dPt>
            <c:idx val="1"/>
            <c:bubble3D val="0"/>
            <c:explosion val="0"/>
            <c:spPr>
              <a:solidFill>
                <a:srgbClr val="33CC33"/>
              </a:solidFill>
              <a:scene3d>
                <a:camera prst="orthographicFront"/>
                <a:lightRig rig="threePt" dir="t"/>
              </a:scene3d>
              <a:sp3d>
                <a:bevelT w="114300" prst="artDeco"/>
              </a:sp3d>
            </c:spPr>
            <c:extLst>
              <c:ext xmlns:c16="http://schemas.microsoft.com/office/drawing/2014/chart" uri="{C3380CC4-5D6E-409C-BE32-E72D297353CC}">
                <c16:uniqueId val="{00000003-8E58-40DE-AAFD-634F1176F902}"/>
              </c:ext>
            </c:extLst>
          </c:dPt>
          <c:dPt>
            <c:idx val="2"/>
            <c:bubble3D val="0"/>
            <c:explosion val="20"/>
            <c:spPr>
              <a:solidFill>
                <a:srgbClr val="C00000"/>
              </a:solidFill>
              <a:scene3d>
                <a:camera prst="orthographicFront"/>
                <a:lightRig rig="threePt" dir="t"/>
              </a:scene3d>
              <a:sp3d>
                <a:bevelT w="114300" prst="artDeco"/>
              </a:sp3d>
            </c:spPr>
            <c:extLst>
              <c:ext xmlns:c16="http://schemas.microsoft.com/office/drawing/2014/chart" uri="{C3380CC4-5D6E-409C-BE32-E72D297353CC}">
                <c16:uniqueId val="{00000005-8E58-40DE-AAFD-634F1176F902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 w="114300" prst="artDeco"/>
              </a:sp3d>
            </c:spPr>
            <c:extLst>
              <c:ext xmlns:c16="http://schemas.microsoft.com/office/drawing/2014/chart" uri="{C3380CC4-5D6E-409C-BE32-E72D297353CC}">
                <c16:uniqueId val="{00000007-8E58-40DE-AAFD-634F1176F902}"/>
              </c:ext>
            </c:extLst>
          </c:dPt>
          <c:dLbls>
            <c:dLbl>
              <c:idx val="0"/>
              <c:layout>
                <c:manualLayout>
                  <c:x val="2.758640512811238E-2"/>
                  <c:y val="-8.9613163116271877E-2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smtClean="0"/>
                      <a:t>55,5</a:t>
                    </a:r>
                    <a:endParaRPr lang="en-US" sz="16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E58-40DE-AAFD-634F1176F902}"/>
                </c:ext>
              </c:extLst>
            </c:dLbl>
            <c:dLbl>
              <c:idx val="2"/>
              <c:layout>
                <c:manualLayout>
                  <c:x val="8.5898401469604146E-2"/>
                  <c:y val="1.97262994192557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8E58-40DE-AAFD-634F1176F902}"/>
                </c:ext>
              </c:extLst>
            </c:dLbl>
            <c:dLbl>
              <c:idx val="3"/>
              <c:layout>
                <c:manualLayout>
                  <c:x val="-1.0445464069883708E-2"/>
                  <c:y val="-3.32642496853381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8E58-40DE-AAFD-634F1176F90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Sylfae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4"/>
                <c:pt idx="0">
                  <c:v>ОИВ</c:v>
                </c:pt>
                <c:pt idx="1">
                  <c:v>ОМСУ</c:v>
                </c:pt>
                <c:pt idx="2">
                  <c:v>Фед. органы</c:v>
                </c:pt>
                <c:pt idx="3">
                  <c:v>Учреждения  и орг.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55.5</c:v>
                </c:pt>
                <c:pt idx="1">
                  <c:v>35.5</c:v>
                </c:pt>
                <c:pt idx="2">
                  <c:v>6.6</c:v>
                </c:pt>
                <c:pt idx="3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E58-40DE-AAFD-634F1176F9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4455838886118599"/>
          <c:y val="0.30628109158472844"/>
          <c:w val="0.34723838824109982"/>
          <c:h val="0.53802124243313243"/>
        </c:manualLayout>
      </c:layout>
      <c:overlay val="0"/>
      <c:txPr>
        <a:bodyPr/>
        <a:lstStyle/>
        <a:p>
          <a:pPr>
            <a:defRPr sz="1600" b="1">
              <a:latin typeface="Sylfae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0.38182</cdr:x>
      <cdr:y>0</cdr:y>
    </cdr:from>
    <cdr:to>
      <cdr:x>0.68543</cdr:x>
      <cdr:y>0.13535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512168" y="-2420888"/>
          <a:ext cx="1202432" cy="29238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600" b="1" dirty="0" smtClean="0"/>
            <a:t>2022 год</a:t>
          </a:r>
          <a:endParaRPr lang="ru-RU" sz="1600" b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0.13115</cdr:x>
      <cdr:y>0.71458</cdr:y>
    </cdr:from>
    <cdr:to>
      <cdr:x>0.92949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76064" y="2289284"/>
          <a:ext cx="3506688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0.87229</cdr:x>
      <cdr:y>0.66293</cdr:y>
    </cdr:from>
    <cdr:to>
      <cdr:x>0.92883</cdr:x>
      <cdr:y>0.69716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776865" y="4183455"/>
          <a:ext cx="504056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0.81772</cdr:x>
      <cdr:y>0.6287</cdr:y>
    </cdr:from>
    <cdr:to>
      <cdr:x>0.89041</cdr:x>
      <cdr:y>0.67434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7290345" y="3967431"/>
          <a:ext cx="648065" cy="2880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400" b="1" dirty="0" smtClean="0">
              <a:solidFill>
                <a:srgbClr val="FF0000"/>
              </a:solidFill>
              <a:latin typeface="Sylfaen" pitchFamily="18" charset="0"/>
            </a:rPr>
            <a:t>566</a:t>
          </a:r>
          <a:endParaRPr lang="ru-RU" sz="1400" b="1" dirty="0">
            <a:solidFill>
              <a:srgbClr val="FF0000"/>
            </a:solidFill>
            <a:latin typeface="Sylfaen" pitchFamily="18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0.26017</cdr:x>
      <cdr:y>0.01806</cdr:y>
    </cdr:from>
    <cdr:to>
      <cdr:x>0.35881</cdr:x>
      <cdr:y>0.17247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411760" y="10694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0.41358</cdr:x>
      <cdr:y>0.01216</cdr:y>
    </cdr:from>
    <cdr:to>
      <cdr:x>0.83305</cdr:x>
      <cdr:y>0.16657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3833900" y="72008"/>
          <a:ext cx="3888485" cy="9144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200" b="1" dirty="0" smtClean="0">
              <a:latin typeface="Sylfaen" pitchFamily="18" charset="0"/>
            </a:rPr>
            <a:t>Средний показатель активности по области:</a:t>
          </a:r>
        </a:p>
        <a:p xmlns:a="http://schemas.openxmlformats.org/drawingml/2006/main">
          <a:r>
            <a:rPr lang="ru-RU" sz="1200" b="1" dirty="0" smtClean="0">
              <a:latin typeface="Sylfaen" pitchFamily="18" charset="0"/>
            </a:rPr>
            <a:t>2019 г. - 5,1;  2020 г. – 8,7; 2021 г. – 12,5; 2022 г. -9,7</a:t>
          </a:r>
          <a:endParaRPr lang="ru-RU" sz="1200" b="1" dirty="0">
            <a:latin typeface="Sylfaen" pitchFamily="18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0.26017</cdr:x>
      <cdr:y>0.01806</cdr:y>
    </cdr:from>
    <cdr:to>
      <cdr:x>0.35881</cdr:x>
      <cdr:y>0.17247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411760" y="10694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0.41358</cdr:x>
      <cdr:y>0.01216</cdr:y>
    </cdr:from>
    <cdr:to>
      <cdr:x>0.83305</cdr:x>
      <cdr:y>0.16657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3833900" y="72008"/>
          <a:ext cx="3888485" cy="9144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200" b="1" dirty="0" smtClean="0">
              <a:latin typeface="Sylfaen" pitchFamily="18" charset="0"/>
            </a:rPr>
            <a:t>Средний показатель активности по области:</a:t>
          </a:r>
        </a:p>
        <a:p xmlns:a="http://schemas.openxmlformats.org/drawingml/2006/main">
          <a:r>
            <a:rPr lang="ru-RU" sz="1200" b="1" dirty="0" smtClean="0">
              <a:latin typeface="Sylfaen" pitchFamily="18" charset="0"/>
            </a:rPr>
            <a:t> 2019 г. - 5,1;  2020 г. – 8,7; 2021 г. – 12,5; 2022 г. -9,7</a:t>
          </a:r>
          <a:endParaRPr lang="ru-RU" sz="1200" b="1" dirty="0">
            <a:latin typeface="Sylfaen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536C5C-D54E-4F50-9C18-D3F5952E5616}" type="datetimeFigureOut">
              <a:rPr lang="ru-RU" smtClean="0"/>
              <a:t>21.04.2023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6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5A4570-7472-4F83-8E65-27BBFAEC139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8767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8FEF1-0414-445B-B58C-D3AD404B35AA}" type="datetime1">
              <a:rPr lang="ru-RU" smtClean="0"/>
              <a:t>21.04.2023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A040-3C16-4792-A798-F81445AB9E75}" type="datetime1">
              <a:rPr lang="ru-RU" smtClean="0"/>
              <a:t>21.04.2023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EC8D9-FC8E-4CB4-AECF-F447E8BD074F}" type="datetime1">
              <a:rPr lang="ru-RU" smtClean="0"/>
              <a:t>21.04.2023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62982-7C1E-46F4-AB56-D734D47DCF2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21.04.2023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101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8E8A5-7C63-487A-8C98-5892C2634AB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21.04.2023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4699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3F16-377D-4AE5-9510-1648AC317CA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21.04.2023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6137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C14A9-29CE-4E44-B2C7-AB984633F71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21.04.2023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8391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7E15A-1D8C-4C66-8FF9-4B4289DDB33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21.04.2023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4838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90E26-5C21-4BEA-82DC-AB05C03A5B4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21.04.2023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8895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0A18F-BA99-4CD5-899F-7310962842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21.04.2023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137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50C2F-C9E2-43C8-8B9C-FF7B26C9ACE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21.04.2023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693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145EB-D77D-4C73-B378-EB8A4E75DB8F}" type="datetime1">
              <a:rPr lang="ru-RU" smtClean="0"/>
              <a:t>21.04.2023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F31CD-B6C5-4A91-AAC5-9BB7D232691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21.04.2023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6227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52ABC-1412-43CD-8BBD-0762A8A2577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21.04.2023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6465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ABF4E-17B5-472F-9EF2-8B56F30FEB2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21.04.2023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427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5F63-56A2-4F4F-B535-FEEC542D04C6}" type="datetime1">
              <a:rPr lang="ru-RU" smtClean="0"/>
              <a:t>21.04.2023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DA752-0C22-43D6-84D4-82FADC869486}" type="datetime1">
              <a:rPr lang="ru-RU" smtClean="0"/>
              <a:t>21.04.2023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D8B7B-1DF0-42B7-A75E-9AEB15AF1280}" type="datetime1">
              <a:rPr lang="ru-RU" smtClean="0"/>
              <a:t>21.04.2023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ABFA1-54F8-4256-8117-2F957CC67B6A}" type="datetime1">
              <a:rPr lang="ru-RU" smtClean="0"/>
              <a:t>21.04.2023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AA9FA-DD84-4F11-8C32-633CFE20C811}" type="datetime1">
              <a:rPr lang="ru-RU" smtClean="0"/>
              <a:t>21.04.2023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7A249-B9CC-4805-91BE-DE6C1FDFE792}" type="datetime1">
              <a:rPr lang="ru-RU" smtClean="0"/>
              <a:t>21.04.2023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FCF77-8D6A-4732-A3A3-0FF86D8D5E84}" type="datetime1">
              <a:rPr lang="ru-RU" smtClean="0"/>
              <a:t>21.04.2023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7F925F-EABA-4836-B4E0-152721044F37}" type="datetime1">
              <a:rPr lang="ru-RU" smtClean="0"/>
              <a:t>21.04.2023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5446F-470E-4D3D-B731-5E3978DF872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38675-6BDE-4D55-AF29-14B74D40F04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21.04.2023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5446F-470E-4D3D-B731-5E3978DF87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118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36470" y="157140"/>
            <a:ext cx="728436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</a:t>
            </a:r>
            <a:r>
              <a:rPr lang="ru-RU" sz="2000" b="1" dirty="0" smtClean="0">
                <a:latin typeface="Sylfaen" pitchFamily="18" charset="0"/>
              </a:rPr>
              <a:t>анализ </a:t>
            </a:r>
            <a:r>
              <a:rPr lang="ru-RU" sz="2000" b="1" dirty="0">
                <a:latin typeface="Sylfaen" pitchFamily="18" charset="0"/>
              </a:rPr>
              <a:t>обращений граждан, </a:t>
            </a:r>
            <a:endParaRPr lang="ru-RU" sz="2000" b="1" dirty="0" smtClean="0">
              <a:latin typeface="Sylfaen" pitchFamily="18" charset="0"/>
            </a:endParaRPr>
          </a:p>
          <a:p>
            <a:pPr algn="ctr"/>
            <a:r>
              <a:rPr lang="ru-RU" sz="2000" b="1" dirty="0" smtClean="0">
                <a:latin typeface="Sylfaen" pitchFamily="18" charset="0"/>
              </a:rPr>
              <a:t>организаций и общественных объединений, </a:t>
            </a:r>
          </a:p>
          <a:p>
            <a:pPr algn="ctr"/>
            <a:r>
              <a:rPr lang="ru-RU" sz="2000" b="1" dirty="0" smtClean="0">
                <a:latin typeface="Sylfaen" pitchFamily="18" charset="0"/>
              </a:rPr>
              <a:t>поступивших в 2022 году Губернатору </a:t>
            </a:r>
          </a:p>
          <a:p>
            <a:pPr algn="ctr"/>
            <a:r>
              <a:rPr lang="ru-RU" sz="2000" b="1" dirty="0" smtClean="0">
                <a:latin typeface="Sylfaen" pitchFamily="18" charset="0"/>
              </a:rPr>
              <a:t>и в Правительство Белгородской области</a:t>
            </a:r>
            <a:endParaRPr lang="ru-RU" sz="2000" b="1" dirty="0">
              <a:latin typeface="Sylfae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82234"/>
            <a:ext cx="6984776" cy="4071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49954"/>
            <a:ext cx="93073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prstClr val="black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управление по работе с обращениями граждан и организаций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prstClr val="black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                           Администрации Губернатора области в 2022</a:t>
            </a:r>
            <a:r>
              <a:rPr lang="ru-RU" sz="1400" b="1" dirty="0" smtClean="0">
                <a:solidFill>
                  <a:prstClr val="black"/>
                </a:solidFill>
                <a:latin typeface="Sylfaen" pitchFamily="18" charset="0"/>
                <a:cs typeface="Times New Roman" pitchFamily="18" charset="0"/>
              </a:rPr>
              <a:t> году в сравнении с 2018 - 2021 годами</a:t>
            </a:r>
            <a:endParaRPr lang="ru-RU" dirty="0" smtClean="0">
              <a:solidFill>
                <a:prstClr val="black"/>
              </a:solidFill>
              <a:latin typeface="Sylfaen" pitchFamily="18" charset="0"/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826007026"/>
              </p:ext>
            </p:extLst>
          </p:nvPr>
        </p:nvGraphicFramePr>
        <p:xfrm>
          <a:off x="1835696" y="149283"/>
          <a:ext cx="4357686" cy="30003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95536" y="2564904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Динамика обращений по форме поступления ( %)</a:t>
            </a:r>
            <a:endParaRPr lang="ru-RU" sz="1600" b="1" dirty="0"/>
          </a:p>
        </p:txBody>
      </p:sp>
      <p:graphicFrame>
        <p:nvGraphicFramePr>
          <p:cNvPr id="4" name="Диаграмма 3" title="2019 год"/>
          <p:cNvGraphicFramePr/>
          <p:nvPr>
            <p:extLst>
              <p:ext uri="{D42A27DB-BD31-4B8C-83A1-F6EECF244321}">
                <p14:modId xmlns:p14="http://schemas.microsoft.com/office/powerpoint/2010/main" val="2009039303"/>
              </p:ext>
            </p:extLst>
          </p:nvPr>
        </p:nvGraphicFramePr>
        <p:xfrm>
          <a:off x="4355976" y="2420888"/>
          <a:ext cx="3960440" cy="2160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/>
              <a:pPr/>
              <a:t>2</a:t>
            </a:fld>
            <a:endParaRPr lang="ru-RU"/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186309647"/>
              </p:ext>
            </p:extLst>
          </p:nvPr>
        </p:nvGraphicFramePr>
        <p:xfrm>
          <a:off x="3779912" y="4581128"/>
          <a:ext cx="5040560" cy="1599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Диаграмма 9" descr="Количество обращений по форме поступления" title="Количество обращений по форме поступления"/>
          <p:cNvGraphicFramePr/>
          <p:nvPr>
            <p:extLst>
              <p:ext uri="{D42A27DB-BD31-4B8C-83A1-F6EECF244321}">
                <p14:modId xmlns:p14="http://schemas.microsoft.com/office/powerpoint/2010/main" val="1164433025"/>
              </p:ext>
            </p:extLst>
          </p:nvPr>
        </p:nvGraphicFramePr>
        <p:xfrm>
          <a:off x="17971" y="2580117"/>
          <a:ext cx="4139506" cy="3083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653038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-66706" y="-21"/>
            <a:ext cx="9228808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в 2022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Times New Roman" pitchFamily="18" charset="0"/>
              </a:rPr>
              <a:t>и 2019-2021 годах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Times New Roman" pitchFamily="18" charset="0"/>
              </a:rPr>
              <a:t>в разрезе источников поступления</a:t>
            </a:r>
            <a:endParaRPr kumimoji="0" lang="ru-RU" sz="1400" b="1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Sylfae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ylfaen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913718498"/>
              </p:ext>
            </p:extLst>
          </p:nvPr>
        </p:nvGraphicFramePr>
        <p:xfrm>
          <a:off x="-40699" y="400088"/>
          <a:ext cx="8915461" cy="63105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59832" y="456937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Sylfaen" pitchFamily="18" charset="0"/>
              </a:rPr>
              <a:t>Количество обращений</a:t>
            </a:r>
            <a:endParaRPr lang="ru-RU" b="1" dirty="0">
              <a:solidFill>
                <a:srgbClr val="FF0000"/>
              </a:solidFill>
              <a:latin typeface="Sylfae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34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979712" y="15901"/>
            <a:ext cx="5472608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Times New Roman" pitchFamily="18" charset="0"/>
              </a:rPr>
              <a:t>Активность населения муниципальных районов 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Times New Roman" pitchFamily="18" charset="0"/>
              </a:rPr>
              <a:t>городских округов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Times New Roman" pitchFamily="18" charset="0"/>
              </a:rPr>
              <a:t>в 2022 году в сравнении с 2019 -2021 годами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latin typeface="Sylfaen" pitchFamily="18" charset="0"/>
                <a:ea typeface="Calibri" pitchFamily="34" charset="0"/>
                <a:cs typeface="Times New Roman" pitchFamily="18" charset="0"/>
              </a:rPr>
              <a:t>(на 1 тыс. человек)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ylfae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ylfaen" pitchFamily="18" charset="0"/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98388760"/>
              </p:ext>
            </p:extLst>
          </p:nvPr>
        </p:nvGraphicFramePr>
        <p:xfrm>
          <a:off x="-125996" y="836712"/>
          <a:ext cx="9269996" cy="5921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643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979712" y="15901"/>
            <a:ext cx="5472608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Times New Roman" pitchFamily="18" charset="0"/>
              </a:rPr>
              <a:t>Активность населения муниципальных районов 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Times New Roman" pitchFamily="18" charset="0"/>
              </a:rPr>
              <a:t>городских округов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Times New Roman" pitchFamily="18" charset="0"/>
              </a:rPr>
              <a:t>в 2022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Times New Roman" pitchFamily="18" charset="0"/>
              </a:rPr>
              <a:t>году в сравнении с 2019 -2021 годами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latin typeface="Sylfaen" pitchFamily="18" charset="0"/>
                <a:ea typeface="Calibri" pitchFamily="34" charset="0"/>
                <a:cs typeface="Times New Roman" pitchFamily="18" charset="0"/>
              </a:rPr>
              <a:t>(на 1 тыс. человек)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ylfae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ylfaen" pitchFamily="18" charset="0"/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3747113724"/>
              </p:ext>
            </p:extLst>
          </p:nvPr>
        </p:nvGraphicFramePr>
        <p:xfrm>
          <a:off x="-125996" y="836712"/>
          <a:ext cx="9269996" cy="5921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44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-66706" y="-380336"/>
            <a:ext cx="9228808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solidFill>
                <a:prstClr val="black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solidFill>
                <a:prstClr val="black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prstClr val="black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</a:t>
            </a:r>
            <a:r>
              <a:rPr lang="ru-RU" sz="1400" b="1" dirty="0">
                <a:solidFill>
                  <a:prstClr val="black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по тематическим разделам количества вопросов, </a:t>
            </a:r>
            <a:r>
              <a:rPr lang="ru-RU" sz="1400" b="1" dirty="0" smtClean="0">
                <a:solidFill>
                  <a:prstClr val="black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содержавшихся в обращениях, поступивших                      в управление по работе с обращениями граждан и организаций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prstClr val="black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Администрации Губернатора области в 2022 году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solidFill>
                <a:prstClr val="black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prstClr val="black"/>
              </a:solidFill>
              <a:latin typeface="Sylfae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9222689"/>
              </p:ext>
            </p:extLst>
          </p:nvPr>
        </p:nvGraphicFramePr>
        <p:xfrm>
          <a:off x="104871" y="1124744"/>
          <a:ext cx="8885653" cy="50520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1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73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66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19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19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78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478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1356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Sylfaen" pitchFamily="18" charset="0"/>
                        </a:rPr>
                        <a:t>Условные обозначения</a:t>
                      </a:r>
                      <a:endParaRPr lang="ru-RU" sz="1400" dirty="0">
                        <a:solidFill>
                          <a:schemeClr val="bg1"/>
                        </a:solidFill>
                        <a:latin typeface="Sylfaen" pitchFamily="18" charset="0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Sylfaen" pitchFamily="18" charset="0"/>
                        </a:rPr>
                        <a:t>[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Sylfaen" pitchFamily="18" charset="0"/>
                        </a:rPr>
                        <a:t>доля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Sylfaen" pitchFamily="18" charset="0"/>
                        </a:rPr>
                        <a:t> тематического раздела в общем количестве вопросов</a:t>
                      </a:r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Sylfaen" pitchFamily="18" charset="0"/>
                        </a:rPr>
                        <a:t>]</a:t>
                      </a:r>
                      <a:endParaRPr lang="ru-RU" sz="1400" dirty="0">
                        <a:solidFill>
                          <a:schemeClr val="bg1"/>
                        </a:solidFill>
                        <a:latin typeface="Sylfae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Sylfae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Sylfae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Sylfae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Sylfaen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Sylfaen" pitchFamily="18" charset="0"/>
                        </a:rPr>
                        <a:t>Всего вопросов, содержащихся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Sylfaen" pitchFamily="18" charset="0"/>
                        </a:rPr>
                        <a:t> в обращениях</a:t>
                      </a:r>
                      <a:endParaRPr lang="ru-RU" sz="1400" dirty="0">
                        <a:solidFill>
                          <a:schemeClr val="bg1"/>
                        </a:solidFill>
                        <a:latin typeface="Sylfae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193">
                <a:tc>
                  <a:txBody>
                    <a:bodyPr/>
                    <a:lstStyle/>
                    <a:p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Тематический раздел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300" b="1" dirty="0" smtClean="0">
                          <a:solidFill>
                            <a:schemeClr val="bg1"/>
                          </a:solidFill>
                          <a:latin typeface="Sylfaen" pitchFamily="18" charset="0"/>
                        </a:rPr>
                        <a:t>1.Государство, общество, политика</a:t>
                      </a:r>
                      <a:endParaRPr lang="ru-RU" sz="1300" b="1" dirty="0">
                        <a:solidFill>
                          <a:schemeClr val="bg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0066CC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300" b="1" dirty="0" smtClean="0">
                          <a:solidFill>
                            <a:schemeClr val="bg1"/>
                          </a:solidFill>
                          <a:latin typeface="Sylfaen" pitchFamily="18" charset="0"/>
                        </a:rPr>
                        <a:t>2. Социальная сфера</a:t>
                      </a:r>
                      <a:endParaRPr lang="ru-RU" sz="1300" b="1" dirty="0">
                        <a:solidFill>
                          <a:schemeClr val="bg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300" b="1" dirty="0" smtClean="0">
                          <a:solidFill>
                            <a:schemeClr val="bg1"/>
                          </a:solidFill>
                          <a:latin typeface="Sylfaen" pitchFamily="18" charset="0"/>
                        </a:rPr>
                        <a:t>3.</a:t>
                      </a:r>
                      <a:r>
                        <a:rPr lang="ru-RU" sz="1300" b="1" baseline="0" dirty="0" smtClean="0">
                          <a:solidFill>
                            <a:schemeClr val="bg1"/>
                          </a:solidFill>
                          <a:latin typeface="Sylfaen" pitchFamily="18" charset="0"/>
                        </a:rPr>
                        <a:t> Экономика</a:t>
                      </a:r>
                      <a:endParaRPr lang="ru-RU" sz="1300" b="1" dirty="0">
                        <a:solidFill>
                          <a:schemeClr val="bg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009900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300" b="1" dirty="0" smtClean="0">
                          <a:solidFill>
                            <a:schemeClr val="bg1"/>
                          </a:solidFill>
                          <a:latin typeface="Sylfaen" pitchFamily="18" charset="0"/>
                        </a:rPr>
                        <a:t>4.Оборона, безопасность, законность</a:t>
                      </a:r>
                      <a:endParaRPr lang="ru-RU" sz="1300" b="1" dirty="0">
                        <a:solidFill>
                          <a:schemeClr val="bg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0099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5. Жилищно-коммунальная сфера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20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70">
                <a:tc>
                  <a:txBody>
                    <a:bodyPr/>
                    <a:lstStyle/>
                    <a:p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Период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20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7482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2019 год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Sylfaen" pitchFamily="18" charset="0"/>
                        </a:rPr>
                        <a:t>(1 301)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[1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4 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lang="ru-RU" sz="1200" b="1" dirty="0" smtClean="0">
                        <a:latin typeface="Sylfae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(3 260)</a:t>
                      </a:r>
                    </a:p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35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Sylfaen" pitchFamily="18" charset="0"/>
                        </a:rPr>
                        <a:t>(2 188)</a:t>
                      </a:r>
                    </a:p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23,5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lang="ru-RU" sz="1200" b="1" dirty="0" smtClean="0">
                        <a:latin typeface="Sylfae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Sylfaen" pitchFamily="18" charset="0"/>
                        </a:rPr>
                        <a:t>(478)</a:t>
                      </a:r>
                    </a:p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5,1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lang="ru-RU" sz="1200" b="1" dirty="0" smtClean="0">
                        <a:latin typeface="Sylfae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Sylfaen" pitchFamily="18" charset="0"/>
                        </a:rPr>
                        <a:t>(2 088)</a:t>
                      </a:r>
                    </a:p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22,4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lang="ru-RU" sz="1200" b="1" dirty="0" smtClean="0">
                        <a:latin typeface="Sylfae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9 315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6610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2020 год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Sylfaen" pitchFamily="18" charset="0"/>
                        </a:rPr>
                        <a:t>(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2177</a:t>
                      </a:r>
                      <a:r>
                        <a:rPr lang="ru-RU" sz="1200" b="1" dirty="0" smtClean="0">
                          <a:latin typeface="Sylfaen" pitchFamily="18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[1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6,1 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lang="ru-RU" sz="1200" b="1" dirty="0" smtClean="0">
                        <a:latin typeface="Sylfae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(6858)</a:t>
                      </a:r>
                    </a:p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50,9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Sylfaen" pitchFamily="18" charset="0"/>
                        </a:rPr>
                        <a:t>(2 670)</a:t>
                      </a:r>
                    </a:p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19,8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lang="ru-RU" sz="1200" b="1" dirty="0" smtClean="0">
                        <a:latin typeface="Sylfae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Sylfaen" pitchFamily="18" charset="0"/>
                        </a:rPr>
                        <a:t>(594)</a:t>
                      </a:r>
                    </a:p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4,4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lang="ru-RU" sz="1200" b="1" dirty="0" smtClean="0">
                        <a:latin typeface="Sylfae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Sylfaen" pitchFamily="18" charset="0"/>
                        </a:rPr>
                        <a:t>(2251)</a:t>
                      </a:r>
                    </a:p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16,7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lang="ru-RU" sz="1200" b="1" dirty="0" smtClean="0">
                        <a:latin typeface="Sylfae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14550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14398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2021 год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Sylfaen" pitchFamily="18" charset="0"/>
                        </a:rPr>
                        <a:t>(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2832</a:t>
                      </a:r>
                      <a:r>
                        <a:rPr lang="ru-RU" sz="1200" b="1" dirty="0" smtClean="0">
                          <a:latin typeface="Sylfaen" pitchFamily="18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[1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3,8 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lang="ru-RU" sz="1200" b="1" dirty="0" smtClean="0">
                        <a:latin typeface="Sylfae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(8021)</a:t>
                      </a:r>
                    </a:p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38,9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Sylfaen" pitchFamily="18" charset="0"/>
                        </a:rPr>
                        <a:t>(5729)</a:t>
                      </a:r>
                    </a:p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27,8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lang="ru-RU" sz="1200" b="1" dirty="0" smtClean="0">
                        <a:latin typeface="Sylfae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Sylfaen" pitchFamily="18" charset="0"/>
                        </a:rPr>
                        <a:t>(1047)</a:t>
                      </a:r>
                    </a:p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5,1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lang="ru-RU" sz="1200" b="1" dirty="0" smtClean="0">
                        <a:latin typeface="Sylfae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Sylfaen" pitchFamily="18" charset="0"/>
                        </a:rPr>
                        <a:t>(4695)</a:t>
                      </a:r>
                    </a:p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22,7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lang="ru-RU" sz="1200" b="1" dirty="0" smtClean="0">
                        <a:latin typeface="Sylfae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22324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14398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2022 год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Sylfaen" pitchFamily="18" charset="0"/>
                        </a:rPr>
                        <a:t>(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3474</a:t>
                      </a:r>
                      <a:r>
                        <a:rPr lang="ru-RU" sz="1200" b="1" dirty="0" smtClean="0">
                          <a:latin typeface="Sylfaen" pitchFamily="18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[1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5,5 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lang="ru-RU" sz="1200" b="1" dirty="0" smtClean="0">
                        <a:latin typeface="Sylfae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(6662)</a:t>
                      </a:r>
                    </a:p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29,7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Sylfaen" pitchFamily="18" charset="0"/>
                        </a:rPr>
                        <a:t>(8311)</a:t>
                      </a:r>
                    </a:p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37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lang="ru-RU" sz="1200" b="1" dirty="0" smtClean="0">
                        <a:latin typeface="Sylfae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Sylfaen" pitchFamily="18" charset="0"/>
                        </a:rPr>
                        <a:t>(2214)</a:t>
                      </a:r>
                    </a:p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9,8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lang="ru-RU" sz="1200" b="1" dirty="0" smtClean="0">
                        <a:latin typeface="Sylfae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Sylfaen" pitchFamily="18" charset="0"/>
                        </a:rPr>
                        <a:t>(1794)</a:t>
                      </a:r>
                    </a:p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8 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lang="ru-RU" sz="1200" b="1" dirty="0" smtClean="0">
                        <a:latin typeface="Sylfae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22455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86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67544" y="-99392"/>
            <a:ext cx="8229600" cy="926976"/>
          </a:xfrm>
        </p:spPr>
        <p:txBody>
          <a:bodyPr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6" name="Group 8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1613145"/>
              </p:ext>
            </p:extLst>
          </p:nvPr>
        </p:nvGraphicFramePr>
        <p:xfrm>
          <a:off x="441884" y="692696"/>
          <a:ext cx="8280920" cy="5572472"/>
        </p:xfrm>
        <a:graphic>
          <a:graphicData uri="http://schemas.openxmlformats.org/drawingml/2006/table">
            <a:tbl>
              <a:tblPr/>
              <a:tblGrid>
                <a:gridCol w="7024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942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81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39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0003.0009.0099.0729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транспортом. Работа руководителей транспортных организаций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2971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15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0" i="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0003.0009.0097.0689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0" i="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Комплексное благоустройство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1467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66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0002.0007.0073.0294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Социальное обеспечение, социальная поддержка и социальная помощь семьям, имеющим детей, в том числе многодетным семьям и одиноким родителям, гражданам пожилого возраста, гражданам, находящимся в трудной жизненной ситуации, малоимущим гражданам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1396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15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0004.0015.0148.0898</a:t>
                      </a:r>
                    </a:p>
                    <a:p>
                      <a:pPr algn="ctr"/>
                      <a:r>
                        <a:rPr lang="ru-RU" sz="1400" b="0" i="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Мобилизация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1041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16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0" i="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0002.0014.0143.0389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0" i="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Работа медицинских учреждений и их сотрудников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668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753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0" i="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0005.0005.0056.1164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0" i="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Управляющие организации, товарищества собственников жилья и иные формы управления собственностью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15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0" i="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0003.0009.0096.0684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0" i="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Строительство и реконструкция дорог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542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392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67544" y="-99392"/>
            <a:ext cx="8229600" cy="926976"/>
          </a:xfrm>
        </p:spPr>
        <p:txBody>
          <a:bodyPr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6" name="Group 8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3046894"/>
              </p:ext>
            </p:extLst>
          </p:nvPr>
        </p:nvGraphicFramePr>
        <p:xfrm>
          <a:off x="323528" y="853440"/>
          <a:ext cx="8424936" cy="5815413"/>
        </p:xfrm>
        <a:graphic>
          <a:graphicData uri="http://schemas.openxmlformats.org/drawingml/2006/table">
            <a:tbl>
              <a:tblPr/>
              <a:tblGrid>
                <a:gridCol w="714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392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10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84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82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0" i="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0005.0005.0055.1128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0" i="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Улучшение жилищных условий, предоставление жилого помещения по договору социального найма гражданам, состоящим на учете в органе местного самоуправления в качестве нуждающихся в жилых помещениях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534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75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0" i="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0005.0005.0056.1170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0" i="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Капитальный ремонт общего имущества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294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84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0002.0004.0051.0240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Выплата пособий и компенсаций на ребенка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75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0" i="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0002.0007.0074.0315</a:t>
                      </a:r>
                      <a:r>
                        <a:rPr lang="ru-RU" sz="1400" b="0" i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0" i="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Социальная защита пострадавших от стихийных бедствий, чрезвычайных происшествий, терактов и пожаров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282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75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0002.0014.0143.0390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Лечение и оказание медицинской помощи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281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75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0" i="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0001.0001.0005.0012</a:t>
                      </a:r>
                      <a:r>
                        <a:rPr lang="ru-RU" sz="1400" b="0" i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0" i="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Обустройство соотечественников переселенцев (жилье, работа, учеба, подъемные и т.д.)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268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575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0004.0015.0152.0917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Материально-бытовое обеспечение военнослужащих по контракту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168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413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699792" y="260648"/>
            <a:ext cx="4099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Times New Roman" pitchFamily="18" charset="0"/>
              </a:rPr>
              <a:t>Результаты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Times New Roman" pitchFamily="18" charset="0"/>
              </a:rPr>
              <a:t> рассмотрения обращений в 2022 году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Times New Roman" pitchFamily="18" charset="0"/>
              </a:rPr>
              <a:t>в сравнении с 2018, 2019, 2020 и 2021 годами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ylfaen" pitchFamily="18" charset="0"/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2523631397"/>
              </p:ext>
            </p:extLst>
          </p:nvPr>
        </p:nvGraphicFramePr>
        <p:xfrm>
          <a:off x="0" y="884395"/>
          <a:ext cx="7596336" cy="31206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629746597"/>
              </p:ext>
            </p:extLst>
          </p:nvPr>
        </p:nvGraphicFramePr>
        <p:xfrm>
          <a:off x="1475656" y="4005064"/>
          <a:ext cx="6192688" cy="2536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12545</TotalTime>
  <Words>847</Words>
  <Application>Microsoft Office PowerPoint</Application>
  <PresentationFormat>Экран (4:3)</PresentationFormat>
  <Paragraphs>370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Sylfaen</vt:lpstr>
      <vt:lpstr>Times New Roman</vt:lpstr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и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и на местном уровне соответствующими органами местного самоуправления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nesvitailo_ia</cp:lastModifiedBy>
  <cp:revision>1555</cp:revision>
  <cp:lastPrinted>2023-01-30T08:11:29Z</cp:lastPrinted>
  <dcterms:created xsi:type="dcterms:W3CDTF">2015-06-29T07:39:57Z</dcterms:created>
  <dcterms:modified xsi:type="dcterms:W3CDTF">2023-04-21T06:13:29Z</dcterms:modified>
</cp:coreProperties>
</file>